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33" name="Shape 133"/>
          <p:cNvSpPr>
            <a:spLocks noGrp="1" noRot="1" noChangeAspect="1"/>
          </p:cNvSpPr>
          <p:nvPr>
            <p:ph type="sldImg" idx="2"/>
          </p:nvPr>
        </p:nvSpPr>
        <p:spPr>
          <a:xfrm>
            <a:off x="381187"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 dirty="0"/>
              <a:t>What does not work is feature and benefit talk. </a:t>
            </a:r>
            <a:r>
              <a:rPr lang="en"/>
              <a:t>People new to Healthcare often make this rookie </a:t>
            </a:r>
            <a:r>
              <a:rPr lang="en" smtClean="0"/>
              <a:t>mistake. </a:t>
            </a:r>
            <a:r>
              <a:rPr lang="en" dirty="0"/>
              <a:t>Talk to this group in terms of Patient’s and Payment. </a:t>
            </a: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a:t>Why should I come on your journey…. So the journey is supposed to be about who? The buyer...yet due to our healthcare culture, we do not automatically think marketers have our best interest in mind. We have the snake oil salesman to that for that. </a:t>
            </a: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sz="3200" dirty="0">
                <a:solidFill>
                  <a:schemeClr val="dk1"/>
                </a:solidFill>
                <a:latin typeface="Calibri"/>
                <a:ea typeface="Calibri"/>
                <a:cs typeface="Calibri"/>
                <a:sym typeface="Calibri"/>
              </a:rPr>
              <a:t>Who is already at the party?</a:t>
            </a:r>
            <a:r>
              <a:rPr lang="en" dirty="0">
                <a:solidFill>
                  <a:schemeClr val="dk1"/>
                </a:solidFill>
              </a:rPr>
              <a:t>Who is already at the party? When we go to your website, we scroll straight to the bottom to see your partners, we want to see people we recognize, if not even people who impress us. Publish or Die is what they know, where have you published? Have you gotten placements in a Trade Magazine or widely read industry newsletter or are you connected to them through their Association?...The Trade Magazine, Industry Newsletter and Association all need to feed the content beast too, guest blog or podcast outreach. how are you Consider having a partnership program ( referral program)  </a:t>
            </a: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 sz="3200">
                <a:solidFill>
                  <a:schemeClr val="dk1"/>
                </a:solidFill>
                <a:latin typeface="Calibri"/>
                <a:ea typeface="Calibri"/>
                <a:cs typeface="Calibri"/>
                <a:sym typeface="Calibri"/>
              </a:rPr>
              <a:t>Surgeons are busy people. By applying the recommendations, you are in with their Association, you did your market research and know their favorite causes/activities you are part of your local corporate volunteer council. You have a face to face meeting about how you will make their life easier. I want to share a story </a:t>
            </a:r>
            <a:r>
              <a:rPr lang="en">
                <a:solidFill>
                  <a:schemeClr val="dk1"/>
                </a:solidFill>
              </a:rPr>
              <a:t>Patient satisfaction intervention...that follows the “patient and payment talk”. There was a person who had an intervention that directly improved patient satisfaction. It is literally plug and play. No training needed. The Objection from the hospital’s, it will be too hard to implement.  Tell them how you will make implementation, not something they will worry about, how you will be there after the go-live, how your trainers will ALL teach the SAME way so that when we call in for a question you are not confused about how we got to our problem. </a:t>
            </a:r>
          </a:p>
          <a:p>
            <a:pPr lvl="0">
              <a:spcBef>
                <a:spcPts val="0"/>
              </a:spcBef>
              <a:buNone/>
            </a:pPr>
            <a:endParaRPr dirty="0">
              <a:solidFill>
                <a:schemeClr val="dk1"/>
              </a:solidFill>
            </a:endParaRPr>
          </a:p>
          <a:p>
            <a:pPr lvl="0" rtl="0">
              <a:spcBef>
                <a:spcPts val="0"/>
              </a:spcBef>
              <a:buNone/>
            </a:pPr>
            <a:endParaRPr sz="3200" dirty="0">
              <a:solidFill>
                <a:schemeClr val="dk1"/>
              </a:solidFill>
              <a:latin typeface="Calibri"/>
              <a:ea typeface="Calibri"/>
              <a:cs typeface="Calibri"/>
              <a:sym typeface="Calibri"/>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sz="3200">
                <a:solidFill>
                  <a:schemeClr val="dk1"/>
                </a:solidFill>
                <a:latin typeface="Calibri"/>
                <a:ea typeface="Calibri"/>
                <a:cs typeface="Calibri"/>
                <a:sym typeface="Calibri"/>
              </a:rPr>
              <a:t>Fishing well is a term used to find out where people gather. There is that OR you can BE the well </a:t>
            </a: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sz="3200">
                <a:solidFill>
                  <a:schemeClr val="dk1"/>
                </a:solidFill>
                <a:latin typeface="Calibri"/>
                <a:ea typeface="Calibri"/>
                <a:cs typeface="Calibri"/>
                <a:sym typeface="Calibri"/>
              </a:rPr>
              <a:t>LinkedIn Strategy, Twitter Strategy, Facebook. These are used by my Generation as a search engine, we don’t do google like that like that.  Buyers are Community members. They enjoy organizations and charity offerings. Some will even talk about that mission trip they are looking forward to, they may be listed on the testimonial page of a local group ( everyone like to talk about that doctor they know). I’m part of a local Business Networking Group, we have a few independent practice owner providers who are members. Same with Conference vetting, using what is being said about these organizations, selecting a meeting or two could be helpful. What can you offer in addition to your service offering? CE Provider? Business support?</a:t>
            </a: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sz="3200">
                <a:solidFill>
                  <a:schemeClr val="dk1"/>
                </a:solidFill>
                <a:latin typeface="Calibri"/>
                <a:ea typeface="Calibri"/>
                <a:cs typeface="Calibri"/>
                <a:sym typeface="Calibri"/>
              </a:rPr>
              <a:t>Pre conference warm up. Twitterchats, Twitter Lists. Online + Offline Connections. Intro SM</a:t>
            </a: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Healthcare supply chain management involves obtaining resources, managing supplies, and delivering goods and supplies to providers and patients</a:t>
            </a:r>
            <a:endParaRPr lang="en-US" sz="1100" b="0" i="0" u="none" strike="noStrike" cap="none" dirty="0" smtClean="0">
              <a:solidFill>
                <a:schemeClr val="dk1"/>
              </a:solidFill>
              <a:latin typeface="Calibri"/>
              <a:ea typeface="Calibri"/>
              <a:cs typeface="Calibri"/>
              <a:sym typeface="Calibri"/>
            </a:endParaRPr>
          </a:p>
          <a:p>
            <a:pPr lvl="0">
              <a:spcBef>
                <a:spcPts val="0"/>
              </a:spcBef>
              <a:buNone/>
            </a:pPr>
            <a:endParaRPr dirty="0"/>
          </a:p>
        </p:txBody>
      </p:sp>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 dirty="0"/>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With AHCA defeated, ACA is law of the land and with it</a:t>
            </a:r>
            <a:r>
              <a:rPr lang="en-US" baseline="0" dirty="0" smtClean="0"/>
              <a:t> HIT initiatives will evolve. Value-based purchasing and consolidations are impacting the market. Telehealth and wearables are looking for buy-in from preventive health attention.</a:t>
            </a:r>
            <a:endParaRPr dirty="0"/>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smtClean="0"/>
              <a:t>Horizontal</a:t>
            </a:r>
            <a:r>
              <a:rPr lang="en-US" baseline="0" dirty="0" smtClean="0"/>
              <a:t> Integration: Multi-hospital systems. Vertical Integration: cradle to grave (prenatal to hospice). Strategic Integration: high IT purchasing (great opportunity).</a:t>
            </a:r>
            <a:endParaRPr dirty="0"/>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7" name="Shape 11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8" name="Shape 11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78"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3" name="Shape 12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24" name="Shape 124"/>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7" name="Shape 67"/>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4787"/>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3575050" y="204787"/>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9" name="Shape 8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0" name="Shape 90"/>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5" name="Shape 9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a:spLocks noGrp="1"/>
          </p:cNvSpPr>
          <p:nvPr>
            <p:ph type="pic" idx="2"/>
          </p:nvPr>
        </p:nvSpPr>
        <p:spPr>
          <a:xfrm>
            <a:off x="1792288"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9" name="Shape 109"/>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1" name="Shape 11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112" name="Shape 112"/>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4" name="Shape 5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5" name="Shape 55"/>
          <p:cNvSpPr txBox="1">
            <a:spLocks noGrp="1"/>
          </p:cNvSpPr>
          <p:nvPr>
            <p:ph type="sldNum" idx="12"/>
          </p:nvPr>
        </p:nvSpPr>
        <p:spPr>
          <a:xfrm>
            <a:off x="6553200" y="4767262"/>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4343400" y="457200"/>
            <a:ext cx="4267199" cy="2243137"/>
          </a:xfrm>
          <a:prstGeom prst="rect">
            <a:avLst/>
          </a:prstGeom>
          <a:noFill/>
          <a:ln>
            <a:noFill/>
          </a:ln>
          <a:effectLst>
            <a:outerShdw blurRad="190500" dist="228600" dir="2700000" algn="ctr">
              <a:srgbClr val="000000">
                <a:alpha val="29803"/>
              </a:srgbClr>
            </a:outerShdw>
          </a:effectLst>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600" b="0" i="0" u="none" strike="noStrike" cap="none">
                <a:solidFill>
                  <a:schemeClr val="dk1"/>
                </a:solidFill>
                <a:latin typeface="Calibri"/>
                <a:ea typeface="Calibri"/>
                <a:cs typeface="Calibri"/>
                <a:sym typeface="Calibri"/>
              </a:rPr>
              <a:t>Hospitals, Surgeons</a:t>
            </a:r>
            <a:br>
              <a:rPr lang="en" sz="3600" b="0" i="0" u="none" strike="noStrike" cap="none">
                <a:solidFill>
                  <a:schemeClr val="dk1"/>
                </a:solidFill>
                <a:latin typeface="Calibri"/>
                <a:ea typeface="Calibri"/>
                <a:cs typeface="Calibri"/>
                <a:sym typeface="Calibri"/>
              </a:rPr>
            </a:br>
            <a:r>
              <a:rPr lang="en" sz="3600" b="0" i="0" u="none" strike="noStrike" cap="none">
                <a:solidFill>
                  <a:schemeClr val="dk1"/>
                </a:solidFill>
                <a:latin typeface="Calibri"/>
                <a:ea typeface="Calibri"/>
                <a:cs typeface="Calibri"/>
                <a:sym typeface="Calibri"/>
              </a:rPr>
              <a:t>&amp;</a:t>
            </a:r>
            <a:br>
              <a:rPr lang="en" sz="3600" b="0" i="0" u="none" strike="noStrike" cap="none">
                <a:solidFill>
                  <a:schemeClr val="dk1"/>
                </a:solidFill>
                <a:latin typeface="Calibri"/>
                <a:ea typeface="Calibri"/>
                <a:cs typeface="Calibri"/>
                <a:sym typeface="Calibri"/>
              </a:rPr>
            </a:br>
            <a:r>
              <a:rPr lang="en" sz="3600" b="0" i="0" u="none" strike="noStrike" cap="none">
                <a:solidFill>
                  <a:schemeClr val="dk1"/>
                </a:solidFill>
                <a:latin typeface="Calibri"/>
                <a:ea typeface="Calibri"/>
                <a:cs typeface="Calibri"/>
                <a:sym typeface="Calibri"/>
              </a:rPr>
              <a:t>Centers, Oh my!</a:t>
            </a:r>
          </a:p>
        </p:txBody>
      </p:sp>
      <p:sp>
        <p:nvSpPr>
          <p:cNvPr id="136" name="Shape 136"/>
          <p:cNvSpPr txBox="1">
            <a:spLocks noGrp="1"/>
          </p:cNvSpPr>
          <p:nvPr>
            <p:ph type="subTitle" idx="1"/>
          </p:nvPr>
        </p:nvSpPr>
        <p:spPr>
          <a:xfrm>
            <a:off x="4572000" y="2914650"/>
            <a:ext cx="4038599" cy="1714500"/>
          </a:xfrm>
          <a:prstGeom prst="rect">
            <a:avLst/>
          </a:prstGeom>
          <a:solidFill>
            <a:srgbClr val="8CB3E3"/>
          </a:solidFill>
          <a:ln>
            <a:noFill/>
          </a:ln>
          <a:effectLst>
            <a:outerShdw blurRad="190500" dist="228600" dir="2700000" algn="ctr">
              <a:srgbClr val="000000">
                <a:alpha val="29803"/>
              </a:srgbClr>
            </a:outerShdw>
          </a:effectLst>
        </p:spPr>
        <p:txBody>
          <a:bodyPr lIns="91425" tIns="45700" rIns="91425" bIns="45700" anchor="t" anchorCtr="0">
            <a:noAutofit/>
          </a:bodyPr>
          <a:lstStyle/>
          <a:p>
            <a:pPr marL="0" marR="0" lvl="0" indent="0" algn="ctr" rtl="0">
              <a:spcBef>
                <a:spcPts val="0"/>
              </a:spcBef>
              <a:buClr>
                <a:schemeClr val="lt1"/>
              </a:buClr>
              <a:buSzPct val="25000"/>
              <a:buFont typeface="Arial"/>
              <a:buNone/>
            </a:pPr>
            <a:r>
              <a:rPr lang="en" sz="3200" b="0" i="0" u="none" strike="noStrike" cap="none">
                <a:solidFill>
                  <a:schemeClr val="lt1"/>
                </a:solidFill>
                <a:latin typeface="Calibri"/>
                <a:ea typeface="Calibri"/>
                <a:cs typeface="Calibri"/>
                <a:sym typeface="Calibri"/>
              </a:rPr>
              <a:t>Successful Strategies for selling to this niche group</a:t>
            </a:r>
          </a:p>
        </p:txBody>
      </p:sp>
      <p:pic>
        <p:nvPicPr>
          <p:cNvPr id="137" name="Shape 137" descr="20170223_141901.jpg"/>
          <p:cNvPicPr preferRelativeResize="0"/>
          <p:nvPr/>
        </p:nvPicPr>
        <p:blipFill rotWithShape="1">
          <a:blip r:embed="rId3">
            <a:alphaModFix/>
          </a:blip>
          <a:srcRect/>
          <a:stretch/>
        </p:blipFill>
        <p:spPr>
          <a:xfrm>
            <a:off x="0" y="0"/>
            <a:ext cx="4210944" cy="51435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4787"/>
            <a:ext cx="8382000" cy="1147763"/>
          </a:xfrm>
          <a:prstGeom prst="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b" anchorCtr="0">
            <a:noAutofit/>
          </a:bodyPr>
          <a:lstStyle/>
          <a:p>
            <a:pPr lvl="0">
              <a:buSzPct val="25000"/>
            </a:pPr>
            <a:r>
              <a:rPr lang="en" sz="2000" b="1" i="0" u="none" strike="noStrike" cap="none" dirty="0" smtClean="0">
                <a:solidFill>
                  <a:schemeClr val="dk1"/>
                </a:solidFill>
                <a:latin typeface="Calibri"/>
                <a:ea typeface="Calibri"/>
                <a:cs typeface="Calibri"/>
                <a:sym typeface="Calibri"/>
              </a:rPr>
              <a:t>RFPs=</a:t>
            </a:r>
            <a:r>
              <a:rPr lang="en-US" b="0" dirty="0" smtClean="0"/>
              <a:t>Request </a:t>
            </a:r>
            <a:r>
              <a:rPr lang="en-US" b="0" dirty="0" smtClean="0"/>
              <a:t>for proposals</a:t>
            </a:r>
            <a:r>
              <a:rPr lang="en" sz="2000" b="1" i="0" u="none" strike="noStrike" cap="none" dirty="0" smtClean="0">
                <a:solidFill>
                  <a:schemeClr val="dk1"/>
                </a:solidFill>
                <a:latin typeface="Calibri"/>
                <a:ea typeface="Calibri"/>
                <a:cs typeface="Calibri"/>
                <a:sym typeface="Calibri"/>
              </a:rPr>
              <a:t>, State </a:t>
            </a:r>
            <a:r>
              <a:rPr lang="en" sz="2000" b="1" i="0" u="none" strike="noStrike" cap="none" dirty="0">
                <a:solidFill>
                  <a:schemeClr val="dk1"/>
                </a:solidFill>
                <a:latin typeface="Calibri"/>
                <a:ea typeface="Calibri"/>
                <a:cs typeface="Calibri"/>
                <a:sym typeface="Calibri"/>
              </a:rPr>
              <a:t>hospital competitive </a:t>
            </a:r>
            <a:r>
              <a:rPr lang="en" sz="2000" b="1" i="0" u="none" strike="noStrike" cap="none" dirty="0" smtClean="0">
                <a:solidFill>
                  <a:schemeClr val="dk1"/>
                </a:solidFill>
                <a:latin typeface="Calibri"/>
                <a:ea typeface="Calibri"/>
                <a:cs typeface="Calibri"/>
                <a:sym typeface="Calibri"/>
              </a:rPr>
              <a:t>bidding</a:t>
            </a:r>
            <a:r>
              <a:rPr lang="en-US" b="0" dirty="0" smtClean="0"/>
              <a:t>=Competitive Bidding</a:t>
            </a:r>
            <a:r>
              <a:rPr lang="en" sz="2000" b="1" i="0" u="none" strike="noStrike" cap="none" dirty="0" smtClean="0">
                <a:solidFill>
                  <a:schemeClr val="dk1"/>
                </a:solidFill>
                <a:latin typeface="Calibri"/>
                <a:ea typeface="Calibri"/>
                <a:cs typeface="Calibri"/>
                <a:sym typeface="Calibri"/>
              </a:rPr>
              <a:t>, </a:t>
            </a:r>
            <a:r>
              <a:rPr lang="en" sz="2000" b="1" i="0" u="none" strike="noStrike" cap="none" dirty="0">
                <a:solidFill>
                  <a:schemeClr val="dk1"/>
                </a:solidFill>
                <a:latin typeface="Calibri"/>
                <a:ea typeface="Calibri"/>
                <a:cs typeface="Calibri"/>
                <a:sym typeface="Calibri"/>
              </a:rPr>
              <a:t>&amp; </a:t>
            </a:r>
            <a:r>
              <a:rPr lang="en" sz="2000" b="1" i="0" u="none" strike="noStrike" cap="none" dirty="0" smtClean="0">
                <a:solidFill>
                  <a:schemeClr val="dk1"/>
                </a:solidFill>
                <a:latin typeface="Calibri"/>
                <a:ea typeface="Calibri"/>
                <a:cs typeface="Calibri"/>
                <a:sym typeface="Calibri"/>
              </a:rPr>
              <a:t>CONs</a:t>
            </a:r>
            <a:r>
              <a:rPr lang="en-US" dirty="0" smtClean="0"/>
              <a:t> = </a:t>
            </a:r>
            <a:r>
              <a:rPr lang="en-US" b="0" dirty="0" smtClean="0"/>
              <a:t>Certificates of Need</a:t>
            </a:r>
            <a:endParaRPr lang="en" sz="2000" b="0" i="0" u="none" strike="noStrike" cap="none" dirty="0">
              <a:solidFill>
                <a:schemeClr val="dk1"/>
              </a:solidFill>
              <a:latin typeface="Calibri"/>
              <a:ea typeface="Calibri"/>
              <a:cs typeface="Calibri"/>
              <a:sym typeface="Calibri"/>
            </a:endParaRPr>
          </a:p>
        </p:txBody>
      </p:sp>
      <p:pic>
        <p:nvPicPr>
          <p:cNvPr id="6" name="Picture 5" descr="pablo (2).png"/>
          <p:cNvPicPr>
            <a:picLocks noChangeAspect="1"/>
          </p:cNvPicPr>
          <p:nvPr/>
        </p:nvPicPr>
        <p:blipFill>
          <a:blip r:embed="rId3"/>
          <a:stretch>
            <a:fillRect/>
          </a:stretch>
        </p:blipFill>
        <p:spPr>
          <a:xfrm>
            <a:off x="381000" y="1581150"/>
            <a:ext cx="5867400" cy="2933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590550"/>
            <a:ext cx="7924800" cy="871537"/>
          </a:xfrm>
          <a:prstGeom prst="rect">
            <a:avLst/>
          </a:prstGeom>
          <a:noFill/>
          <a:ln>
            <a:noFill/>
          </a:ln>
        </p:spPr>
        <p:txBody>
          <a:bodyPr lIns="91425" tIns="45700" rIns="91425" bIns="45700" anchor="b" anchorCtr="0">
            <a:noAutofit/>
          </a:bodyPr>
          <a:lstStyle/>
          <a:p>
            <a:pPr algn="ctr">
              <a:buSzPct val="25000"/>
            </a:pPr>
            <a:r>
              <a:rPr lang="en"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get Surgeons to Engage </a:t>
            </a:r>
            <a:r>
              <a:rPr lang="en"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Not </a:t>
            </a:r>
            <a:r>
              <a:rPr lang="en"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 much features and benefits but P+P</a:t>
            </a:r>
            <a:r>
              <a:rPr lang="en"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ID-100120096.jpg"/>
          <p:cNvPicPr>
            <a:picLocks noChangeAspect="1"/>
          </p:cNvPicPr>
          <p:nvPr/>
        </p:nvPicPr>
        <p:blipFill>
          <a:blip r:embed="rId3"/>
          <a:stretch>
            <a:fillRect/>
          </a:stretch>
        </p:blipFill>
        <p:spPr>
          <a:xfrm>
            <a:off x="3429000" y="1047750"/>
            <a:ext cx="4845170" cy="34385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txBox="1">
            <a:spLocks noGrp="1"/>
          </p:cNvSpPr>
          <p:nvPr>
            <p:ph type="body" idx="1"/>
          </p:nvPr>
        </p:nvSpPr>
        <p:spPr>
          <a:xfrm>
            <a:off x="152400" y="204787"/>
            <a:ext cx="8534350" cy="1452563"/>
          </a:xfrm>
          <a:prstGeom prst="rect">
            <a:avLst/>
          </a:prstGeom>
          <a:noFill/>
          <a:ln>
            <a:noFill/>
          </a:ln>
        </p:spPr>
        <p:txBody>
          <a:bodyPr lIns="91425" tIns="45700" rIns="91425" bIns="45700" anchor="t" anchorCtr="0">
            <a:noAutofit/>
          </a:bodyPr>
          <a:lstStyle/>
          <a:p>
            <a:pPr marL="0" marR="0" lvl="0" indent="-203200" algn="l" rtl="0">
              <a:spcBef>
                <a:spcPts val="0"/>
              </a:spcBef>
              <a:buClr>
                <a:schemeClr val="dk1"/>
              </a:buClr>
              <a:buSzPct val="100000"/>
              <a:buFont typeface="Arial"/>
              <a:buNone/>
            </a:pPr>
            <a:r>
              <a:rPr lang="en" dirty="0"/>
              <a:t>The Buyer’s journey</a:t>
            </a:r>
          </a:p>
          <a:p>
            <a:pPr marL="0" marR="0" lvl="0" indent="-203200" algn="l" rtl="0">
              <a:spcBef>
                <a:spcPts val="0"/>
              </a:spcBef>
              <a:buClr>
                <a:schemeClr val="dk1"/>
              </a:buClr>
              <a:buSzPct val="100000"/>
              <a:buFont typeface="Arial"/>
              <a:buNone/>
            </a:pPr>
            <a:r>
              <a:rPr lang="en" dirty="0" smtClean="0">
                <a:solidFill>
                  <a:srgbClr val="3333CC"/>
                </a:solidFill>
              </a:rPr>
              <a:t>Why </a:t>
            </a:r>
            <a:r>
              <a:rPr lang="en" dirty="0">
                <a:solidFill>
                  <a:srgbClr val="3333CC"/>
                </a:solidFill>
              </a:rPr>
              <a:t>should I come on your journey?</a:t>
            </a:r>
          </a:p>
          <a:p>
            <a:pPr marL="342900" marR="0" lvl="0" indent="-342900" algn="l" rtl="0">
              <a:spcBef>
                <a:spcPts val="0"/>
              </a:spcBef>
              <a:buClr>
                <a:schemeClr val="dk1"/>
              </a:buClr>
              <a:buSzPct val="100000"/>
              <a:buFont typeface="Arial"/>
              <a:buNone/>
            </a:pPr>
            <a:endParaRPr dirty="0"/>
          </a:p>
          <a:p>
            <a:pPr marL="0" lvl="0" indent="-203200" rtl="0">
              <a:spcBef>
                <a:spcPts val="0"/>
              </a:spcBef>
              <a:buClr>
                <a:schemeClr val="dk1"/>
              </a:buClr>
              <a:buSzPct val="100000"/>
              <a:buFont typeface="Arial"/>
              <a:buNone/>
            </a:pPr>
            <a:endParaRPr dirty="0"/>
          </a:p>
          <a:p>
            <a:pPr marL="203200" marR="0" lvl="0" indent="-203200" algn="l" rtl="0">
              <a:spcBef>
                <a:spcPts val="0"/>
              </a:spcBef>
              <a:buClr>
                <a:schemeClr val="dk1"/>
              </a:buClr>
              <a:buSzPct val="100000"/>
              <a:buFont typeface="Arial"/>
              <a:buNone/>
            </a:pPr>
            <a:endParaRPr dirty="0"/>
          </a:p>
        </p:txBody>
      </p:sp>
      <p:pic>
        <p:nvPicPr>
          <p:cNvPr id="5" name="Picture 4" descr="ID-100182923.jpg"/>
          <p:cNvPicPr>
            <a:picLocks noChangeAspect="1"/>
          </p:cNvPicPr>
          <p:nvPr/>
        </p:nvPicPr>
        <p:blipFill>
          <a:blip r:embed="rId3"/>
          <a:stretch>
            <a:fillRect/>
          </a:stretch>
        </p:blipFill>
        <p:spPr>
          <a:xfrm>
            <a:off x="2590800" y="1504950"/>
            <a:ext cx="2971800" cy="2971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Shape 231"/>
          <p:cNvSpPr txBox="1">
            <a:spLocks noGrp="1"/>
          </p:cNvSpPr>
          <p:nvPr>
            <p:ph type="body" idx="1"/>
          </p:nvPr>
        </p:nvSpPr>
        <p:spPr>
          <a:xfrm>
            <a:off x="381000" y="204787"/>
            <a:ext cx="8305750" cy="1071563"/>
          </a:xfrm>
          <a:prstGeom prst="rect">
            <a:avLst/>
          </a:prstGeom>
          <a:noFill/>
          <a:ln>
            <a:noFill/>
          </a:ln>
        </p:spPr>
        <p:txBody>
          <a:bodyPr lIns="91425" tIns="45700" rIns="91425" bIns="45700" anchor="t" anchorCtr="0">
            <a:noAutofit/>
          </a:bodyPr>
          <a:lstStyle/>
          <a:p>
            <a:pPr marL="0" marR="0" lvl="0" indent="-203200" algn="l" rtl="0">
              <a:spcBef>
                <a:spcPts val="0"/>
              </a:spcBef>
              <a:buClr>
                <a:schemeClr val="dk1"/>
              </a:buClr>
              <a:buSzPct val="100000"/>
              <a:buFont typeface="Arial"/>
              <a:buNone/>
            </a:pPr>
            <a:r>
              <a:rPr lang="en" dirty="0"/>
              <a:t>The Buyer’s journey</a:t>
            </a:r>
          </a:p>
          <a:p>
            <a:pPr marL="0" lvl="0" indent="-69850" algn="ctr" rtl="0">
              <a:spcBef>
                <a:spcPts val="0"/>
              </a:spcBef>
              <a:buClr>
                <a:schemeClr val="dk1"/>
              </a:buClr>
              <a:buSzPct val="34375"/>
              <a:buFont typeface="Arial"/>
              <a:buNone/>
            </a:pPr>
            <a:r>
              <a:rPr lang="en" b="1" dirty="0" smtClean="0">
                <a:solidFill>
                  <a:schemeClr val="bg2">
                    <a:lumMod val="60000"/>
                    <a:lumOff val="40000"/>
                  </a:schemeClr>
                </a:solidFill>
              </a:rPr>
              <a:t>Who </a:t>
            </a:r>
            <a:r>
              <a:rPr lang="en" b="1" dirty="0">
                <a:solidFill>
                  <a:schemeClr val="bg2">
                    <a:lumMod val="60000"/>
                    <a:lumOff val="40000"/>
                  </a:schemeClr>
                </a:solidFill>
              </a:rPr>
              <a:t>is already at the party?</a:t>
            </a:r>
          </a:p>
          <a:p>
            <a:pPr marL="342900" marR="0" lvl="0" indent="-342900" algn="l" rtl="0">
              <a:spcBef>
                <a:spcPts val="0"/>
              </a:spcBef>
              <a:buClr>
                <a:schemeClr val="dk1"/>
              </a:buClr>
              <a:buSzPct val="100000"/>
              <a:buFont typeface="Arial"/>
              <a:buNone/>
            </a:pPr>
            <a:endParaRPr dirty="0"/>
          </a:p>
          <a:p>
            <a:pPr marL="0" lvl="0" indent="-203200" rtl="0">
              <a:spcBef>
                <a:spcPts val="0"/>
              </a:spcBef>
              <a:buClr>
                <a:schemeClr val="dk1"/>
              </a:buClr>
              <a:buSzPct val="100000"/>
              <a:buFont typeface="Arial"/>
              <a:buNone/>
            </a:pPr>
            <a:endParaRPr dirty="0"/>
          </a:p>
          <a:p>
            <a:pPr marL="203200" marR="0" lvl="0" indent="-203200" algn="l" rtl="0">
              <a:spcBef>
                <a:spcPts val="0"/>
              </a:spcBef>
              <a:buClr>
                <a:schemeClr val="dk1"/>
              </a:buClr>
              <a:buSzPct val="100000"/>
              <a:buFont typeface="Arial"/>
              <a:buNone/>
            </a:pPr>
            <a:endParaRPr dirty="0"/>
          </a:p>
        </p:txBody>
      </p:sp>
      <p:pic>
        <p:nvPicPr>
          <p:cNvPr id="6" name="Picture 5" descr="patient centric.jpg"/>
          <p:cNvPicPr>
            <a:picLocks noChangeAspect="1"/>
          </p:cNvPicPr>
          <p:nvPr/>
        </p:nvPicPr>
        <p:blipFill>
          <a:blip r:embed="rId3"/>
          <a:stretch>
            <a:fillRect/>
          </a:stretch>
        </p:blipFill>
        <p:spPr>
          <a:xfrm>
            <a:off x="3124200" y="1435677"/>
            <a:ext cx="2890838" cy="3153642"/>
          </a:xfrm>
          <a:prstGeom prst="rect">
            <a:avLst/>
          </a:prstGeom>
        </p:spPr>
      </p:pic>
      <p:pic>
        <p:nvPicPr>
          <p:cNvPr id="5" name="Picture 4" descr="StatChat Logo2.png"/>
          <p:cNvPicPr>
            <a:picLocks noChangeAspect="1"/>
          </p:cNvPicPr>
          <p:nvPr/>
        </p:nvPicPr>
        <p:blipFill>
          <a:blip r:embed="rId4"/>
          <a:stretch>
            <a:fillRect/>
          </a:stretch>
        </p:blipFill>
        <p:spPr>
          <a:xfrm>
            <a:off x="8077200" y="4095750"/>
            <a:ext cx="838200" cy="83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533400" y="285750"/>
            <a:ext cx="7924800" cy="1023900"/>
          </a:xfrm>
          <a:prstGeom prst="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b" anchorCtr="0">
            <a:noAutofit/>
          </a:bodyPr>
          <a:lstStyle/>
          <a:p>
            <a:pPr lvl="0" indent="-203200"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sz="2400" dirty="0" smtClean="0"/>
              <a:t>The </a:t>
            </a:r>
            <a:r>
              <a:rPr lang="en-US" sz="2400" dirty="0" smtClean="0"/>
              <a:t>Buyer’s journey</a:t>
            </a:r>
            <a:br>
              <a:rPr lang="en-US" sz="2400" dirty="0" smtClean="0"/>
            </a:br>
            <a:r>
              <a:rPr lang="en-US" sz="2400" dirty="0" smtClean="0"/>
              <a:t>Who </a:t>
            </a:r>
            <a:r>
              <a:rPr lang="en-US" sz="2400" dirty="0" smtClean="0"/>
              <a:t>will unpack my bags? </a:t>
            </a:r>
            <a:endParaRPr lang="en-US" sz="2400" dirty="0"/>
          </a:p>
        </p:txBody>
      </p:sp>
      <p:pic>
        <p:nvPicPr>
          <p:cNvPr id="6" name="Picture 5" descr="EHR Roi.jpg"/>
          <p:cNvPicPr>
            <a:picLocks noChangeAspect="1"/>
          </p:cNvPicPr>
          <p:nvPr/>
        </p:nvPicPr>
        <p:blipFill>
          <a:blip r:embed="rId3"/>
          <a:stretch>
            <a:fillRect/>
          </a:stretch>
        </p:blipFill>
        <p:spPr>
          <a:xfrm>
            <a:off x="1676400" y="1809750"/>
            <a:ext cx="4740361"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tatChat Logo2.png"/>
          <p:cNvPicPr>
            <a:picLocks noChangeAspect="1"/>
          </p:cNvPicPr>
          <p:nvPr/>
        </p:nvPicPr>
        <p:blipFill>
          <a:blip r:embed="rId4"/>
          <a:stretch>
            <a:fillRect/>
          </a:stretch>
        </p:blipFill>
        <p:spPr>
          <a:xfrm>
            <a:off x="8153400" y="4095750"/>
            <a:ext cx="838200" cy="838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4786"/>
            <a:ext cx="3008400" cy="1147763"/>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 sz="3200" dirty="0"/>
              <a:t>How to find buyers </a:t>
            </a:r>
          </a:p>
        </p:txBody>
      </p:sp>
      <p:sp>
        <p:nvSpPr>
          <p:cNvPr id="245" name="Shape 245"/>
          <p:cNvSpPr txBox="1">
            <a:spLocks noGrp="1"/>
          </p:cNvSpPr>
          <p:nvPr>
            <p:ph type="body" idx="1"/>
          </p:nvPr>
        </p:nvSpPr>
        <p:spPr>
          <a:xfrm>
            <a:off x="3575050" y="204787"/>
            <a:ext cx="5111700" cy="4389900"/>
          </a:xfrm>
          <a:prstGeom prst="rect">
            <a:avLst/>
          </a:prstGeom>
          <a:noFill/>
          <a:ln>
            <a:noFill/>
          </a:ln>
        </p:spPr>
        <p:txBody>
          <a:bodyPr lIns="91425" tIns="45700" rIns="91425" bIns="45700" anchor="t"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lvl="0" indent="-69850" rtl="0">
              <a:spcBef>
                <a:spcPts val="0"/>
              </a:spcBef>
              <a:buClr>
                <a:schemeClr val="dk1"/>
              </a:buClr>
              <a:buSzPct val="34375"/>
              <a:buFont typeface="Arial"/>
              <a:buNone/>
            </a:pPr>
            <a:r>
              <a:rPr lang="en" sz="2800" dirty="0">
                <a:ln w="10160">
                  <a:solidFill>
                    <a:schemeClr val="accent1"/>
                  </a:solidFill>
                  <a:prstDash val="solid"/>
                </a:ln>
                <a:solidFill>
                  <a:srgbClr val="FFFFFF"/>
                </a:solidFill>
                <a:effectLst>
                  <a:outerShdw blurRad="38100" dist="32000" dir="5400000" algn="tl">
                    <a:srgbClr val="000000">
                      <a:alpha val="30000"/>
                    </a:srgbClr>
                  </a:outerShdw>
                </a:effectLst>
              </a:rPr>
              <a:t>Find the fishing well or BE the well </a:t>
            </a:r>
          </a:p>
          <a:p>
            <a:pPr marL="457200" marR="0" lvl="0" indent="-228600" algn="l" rtl="0">
              <a:spcBef>
                <a:spcPts val="0"/>
              </a:spcBef>
            </a:pPr>
            <a:r>
              <a:rPr lang="en" sz="2800" dirty="0">
                <a:ln w="10160">
                  <a:solidFill>
                    <a:schemeClr val="accent1"/>
                  </a:solidFill>
                  <a:prstDash val="solid"/>
                </a:ln>
                <a:solidFill>
                  <a:srgbClr val="FFFFFF"/>
                </a:solidFill>
                <a:effectLst>
                  <a:outerShdw blurRad="38100" dist="32000" dir="5400000" algn="tl">
                    <a:srgbClr val="000000">
                      <a:alpha val="30000"/>
                    </a:srgbClr>
                  </a:outerShdw>
                </a:effectLst>
              </a:rPr>
              <a:t>CE Provider </a:t>
            </a:r>
          </a:p>
          <a:p>
            <a:pPr marL="457200" marR="0" lvl="0" indent="-228600" algn="l" rtl="0">
              <a:spcBef>
                <a:spcPts val="0"/>
              </a:spcBef>
            </a:pPr>
            <a:r>
              <a:rPr lang="en" sz="2800" dirty="0">
                <a:ln w="10160">
                  <a:solidFill>
                    <a:schemeClr val="accent1"/>
                  </a:solidFill>
                  <a:prstDash val="solid"/>
                </a:ln>
                <a:solidFill>
                  <a:srgbClr val="FFFFFF"/>
                </a:solidFill>
                <a:effectLst>
                  <a:outerShdw blurRad="38100" dist="32000" dir="5400000" algn="tl">
                    <a:srgbClr val="000000">
                      <a:alpha val="30000"/>
                    </a:srgbClr>
                  </a:outerShdw>
                </a:effectLst>
              </a:rPr>
              <a:t>Caution about list rental (landing page always) </a:t>
            </a:r>
          </a:p>
          <a:p>
            <a:pPr marL="457200" marR="0" lvl="0" indent="-228600" algn="l" rtl="0">
              <a:spcBef>
                <a:spcPts val="0"/>
              </a:spcBef>
            </a:pPr>
            <a:r>
              <a:rPr lang="en" sz="2800" dirty="0">
                <a:ln w="10160">
                  <a:solidFill>
                    <a:schemeClr val="accent1"/>
                  </a:solidFill>
                  <a:prstDash val="solid"/>
                </a:ln>
                <a:solidFill>
                  <a:srgbClr val="FFFFFF"/>
                </a:solidFill>
                <a:effectLst>
                  <a:outerShdw blurRad="38100" dist="32000" dir="5400000" algn="tl">
                    <a:srgbClr val="000000">
                      <a:alpha val="30000"/>
                    </a:srgbClr>
                  </a:outerShdw>
                </a:effectLst>
              </a:rPr>
              <a:t>Conference Vetted( Not all conferences are HITMC) Association Speaker (Partners)</a:t>
            </a:r>
          </a:p>
          <a:p>
            <a:pPr marL="457200" marR="0" lvl="0" indent="-228600" algn="l" rtl="0">
              <a:spcBef>
                <a:spcPts val="0"/>
              </a:spcBef>
            </a:pPr>
            <a:r>
              <a:rPr lang="en" sz="2800" dirty="0">
                <a:ln w="10160">
                  <a:solidFill>
                    <a:schemeClr val="accent1"/>
                  </a:solidFill>
                  <a:prstDash val="solid"/>
                </a:ln>
                <a:solidFill>
                  <a:srgbClr val="FFFFFF"/>
                </a:solidFill>
                <a:effectLst>
                  <a:outerShdw blurRad="38100" dist="32000" dir="5400000" algn="tl">
                    <a:srgbClr val="000000">
                      <a:alpha val="30000"/>
                    </a:srgbClr>
                  </a:outerShdw>
                </a:effectLst>
              </a:rPr>
              <a:t>Know where you stand ( where are your toes?)</a:t>
            </a:r>
          </a:p>
          <a:p>
            <a:pPr marL="0" marR="0" lvl="0" indent="0" algn="l" rtl="0">
              <a:spcBef>
                <a:spcPts val="0"/>
              </a:spcBef>
              <a:buNone/>
            </a:pPr>
            <a:endParaRP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AskShereese\Pictures\Microsoft Clip Organizer\j0401001.jpg"/>
          <p:cNvPicPr>
            <a:picLocks noChangeAspect="1" noChangeArrowheads="1"/>
          </p:cNvPicPr>
          <p:nvPr/>
        </p:nvPicPr>
        <p:blipFill>
          <a:blip r:embed="rId3"/>
          <a:srcRect/>
          <a:stretch>
            <a:fillRect/>
          </a:stretch>
        </p:blipFill>
        <p:spPr bwMode="auto">
          <a:xfrm>
            <a:off x="838200" y="1428750"/>
            <a:ext cx="2743200" cy="3153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tatChat Logo2.png"/>
          <p:cNvPicPr>
            <a:picLocks noChangeAspect="1"/>
          </p:cNvPicPr>
          <p:nvPr/>
        </p:nvPicPr>
        <p:blipFill>
          <a:blip r:embed="rId4"/>
          <a:stretch>
            <a:fillRect/>
          </a:stretch>
        </p:blipFill>
        <p:spPr>
          <a:xfrm>
            <a:off x="8153400" y="4171950"/>
            <a:ext cx="838200" cy="838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04800" y="204786"/>
            <a:ext cx="8229600" cy="919163"/>
          </a:xfrm>
          <a:prstGeom prst="round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b" anchorCtr="0">
            <a:noAutofit/>
          </a:bodyPr>
          <a:lstStyle/>
          <a:p>
            <a:pPr>
              <a:buSzPct val="25000"/>
            </a:pPr>
            <a:r>
              <a:rPr lang="en" sz="2800" smtClean="0"/>
              <a:t/>
            </a:r>
            <a:br>
              <a:rPr lang="en" sz="2800" smtClean="0"/>
            </a:br>
            <a:r>
              <a:rPr lang="en" sz="2800" smtClean="0"/>
              <a:t> How to find buyers: </a:t>
            </a:r>
            <a:br>
              <a:rPr lang="en" sz="2800" smtClean="0"/>
            </a:br>
            <a:r>
              <a:rPr lang="en" sz="2800" smtClean="0"/>
              <a:t>Social Phishing is not just for hackers </a:t>
            </a:r>
            <a:endParaRPr lang="en" sz="2800" dirty="0"/>
          </a:p>
        </p:txBody>
      </p:sp>
      <p:sp>
        <p:nvSpPr>
          <p:cNvPr id="252" name="Shape 252"/>
          <p:cNvSpPr txBox="1">
            <a:spLocks noGrp="1"/>
          </p:cNvSpPr>
          <p:nvPr>
            <p:ph type="body" idx="1"/>
          </p:nvPr>
        </p:nvSpPr>
        <p:spPr>
          <a:xfrm>
            <a:off x="3575050" y="204787"/>
            <a:ext cx="5111700" cy="4389900"/>
          </a:xfrm>
          <a:prstGeom prst="rect">
            <a:avLst/>
          </a:prstGeom>
          <a:noFill/>
          <a:ln>
            <a:noFill/>
          </a:ln>
        </p:spPr>
        <p:txBody>
          <a:bodyPr lIns="91425" tIns="45700" rIns="91425" bIns="45700" anchor="t" anchorCtr="0">
            <a:noAutofit/>
          </a:bodyPr>
          <a:lstStyle/>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p:txBody>
      </p:sp>
      <p:pic>
        <p:nvPicPr>
          <p:cNvPr id="254" name="Shape 254" descr="HITMCpeoplewholike.png"/>
          <p:cNvPicPr preferRelativeResize="0"/>
          <p:nvPr/>
        </p:nvPicPr>
        <p:blipFill>
          <a:blip r:embed="rId3">
            <a:alphaModFix/>
          </a:blip>
          <a:stretch>
            <a:fillRect/>
          </a:stretch>
        </p:blipFill>
        <p:spPr>
          <a:xfrm>
            <a:off x="1447800" y="1276350"/>
            <a:ext cx="5943600" cy="3505200"/>
          </a:xfrm>
          <a:prstGeom prst="rect">
            <a:avLst/>
          </a:prstGeom>
          <a:noFill/>
          <a:ln>
            <a:noFill/>
          </a:ln>
        </p:spPr>
      </p:pic>
      <p:pic>
        <p:nvPicPr>
          <p:cNvPr id="6" name="Picture 5" descr="StatChat Logo2.png"/>
          <p:cNvPicPr>
            <a:picLocks noChangeAspect="1"/>
          </p:cNvPicPr>
          <p:nvPr/>
        </p:nvPicPr>
        <p:blipFill>
          <a:blip r:embed="rId4"/>
          <a:stretch>
            <a:fillRect/>
          </a:stretch>
        </p:blipFill>
        <p:spPr>
          <a:xfrm>
            <a:off x="8153400" y="4171950"/>
            <a:ext cx="838200" cy="838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1026" name="Picture 2" descr="C:\Users\AskShereese\Pictures\Microsoft Clip Organizer\j0409449.jpg"/>
          <p:cNvPicPr>
            <a:picLocks noChangeAspect="1" noChangeArrowheads="1"/>
          </p:cNvPicPr>
          <p:nvPr/>
        </p:nvPicPr>
        <p:blipFill>
          <a:blip r:embed="rId3"/>
          <a:srcRect/>
          <a:stretch>
            <a:fillRect/>
          </a:stretch>
        </p:blipFill>
        <p:spPr bwMode="auto">
          <a:xfrm>
            <a:off x="381000" y="1200150"/>
            <a:ext cx="4006761" cy="3124200"/>
          </a:xfrm>
          <a:prstGeom prst="rect">
            <a:avLst/>
          </a:prstGeom>
          <a:noFill/>
          <a:effectLst>
            <a:softEdge rad="317500"/>
          </a:effectLst>
        </p:spPr>
      </p:pic>
      <p:sp>
        <p:nvSpPr>
          <p:cNvPr id="260" name="Shape 260"/>
          <p:cNvSpPr txBox="1">
            <a:spLocks noGrp="1"/>
          </p:cNvSpPr>
          <p:nvPr>
            <p:ph type="body" idx="1"/>
          </p:nvPr>
        </p:nvSpPr>
        <p:spPr>
          <a:xfrm>
            <a:off x="2743200" y="204787"/>
            <a:ext cx="5943550" cy="4389900"/>
          </a:xfrm>
          <a:prstGeom prst="rect">
            <a:avLst/>
          </a:prstGeom>
          <a:noFill/>
          <a:ln>
            <a:noFill/>
          </a:ln>
        </p:spPr>
        <p:txBody>
          <a:bodyPr lIns="91425" tIns="45700" rIns="91425" bIns="45700" anchor="t" anchorCtr="0">
            <a:noAutofit/>
          </a:bodyPr>
          <a:lstStyle/>
          <a:p>
            <a:pPr marL="0" marR="0" lvl="0" indent="0" algn="l" rtl="0">
              <a:spcBef>
                <a:spcPts val="0"/>
              </a:spcBef>
              <a:buNone/>
            </a:pPr>
            <a:r>
              <a:rPr lang="e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Integrated Marketing Strategy </a:t>
            </a:r>
          </a:p>
          <a:p>
            <a:pPr marL="0" marR="0" lvl="0" indent="0" algn="l" rtl="0">
              <a:spcBef>
                <a:spcPts val="0"/>
              </a:spcBef>
              <a:buNone/>
            </a:pPr>
            <a:endParaRPr dirty="0"/>
          </a:p>
          <a:p>
            <a:pPr marL="0" marR="0" lvl="0" indent="0" algn="r" rtl="0">
              <a:spcBef>
                <a:spcPts val="0"/>
              </a:spcBef>
              <a:buNone/>
            </a:pPr>
            <a:r>
              <a:rPr lang="en" dirty="0"/>
              <a:t>A </a:t>
            </a:r>
            <a:r>
              <a:rPr lang="en" dirty="0" smtClean="0"/>
              <a:t>Twitter </a:t>
            </a:r>
            <a:r>
              <a:rPr lang="en" dirty="0"/>
              <a:t>List as a CRM System?</a:t>
            </a:r>
          </a:p>
          <a:p>
            <a:pPr marL="0" marR="0" lvl="0" indent="0" algn="r" rtl="0">
              <a:spcBef>
                <a:spcPts val="0"/>
              </a:spcBef>
              <a:buNone/>
            </a:pPr>
            <a:r>
              <a:rPr lang="en" dirty="0"/>
              <a:t>Notes from the Financial World</a:t>
            </a:r>
          </a:p>
          <a:p>
            <a:pPr marL="0" marR="0" lvl="0" indent="0" algn="r" rtl="0">
              <a:spcBef>
                <a:spcPts val="0"/>
              </a:spcBef>
              <a:buNone/>
            </a:pPr>
            <a:r>
              <a:rPr lang="en" dirty="0"/>
              <a:t>Make life easier for all( Demo- Scheduling)  </a:t>
            </a:r>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a:p>
            <a:pPr marL="0" marR="0" lvl="0" indent="0" algn="l" rtl="0">
              <a:spcBef>
                <a:spcPts val="0"/>
              </a:spcBef>
              <a:buNone/>
            </a:pPr>
            <a:endParaRPr dirty="0"/>
          </a:p>
        </p:txBody>
      </p:sp>
      <p:pic>
        <p:nvPicPr>
          <p:cNvPr id="6" name="Picture 5" descr="StatChat Logo2.png"/>
          <p:cNvPicPr>
            <a:picLocks noChangeAspect="1"/>
          </p:cNvPicPr>
          <p:nvPr/>
        </p:nvPicPr>
        <p:blipFill>
          <a:blip r:embed="rId4"/>
          <a:stretch>
            <a:fillRect/>
          </a:stretch>
        </p:blipFill>
        <p:spPr>
          <a:xfrm>
            <a:off x="8153400" y="4095750"/>
            <a:ext cx="838200" cy="83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04787"/>
            <a:ext cx="8229600" cy="871537"/>
          </a:xfrm>
          <a:prstGeom prst="rect">
            <a:avLst/>
          </a:prstGeom>
          <a:noFill/>
          <a:ln>
            <a:noFill/>
          </a:ln>
        </p:spPr>
        <p:txBody>
          <a:bodyPr lIns="91425" tIns="45700" rIns="91425" bIns="45700" anchor="b" anchorCtr="0">
            <a:noAutofit/>
          </a:bodyPr>
          <a:lstStyle/>
          <a:p>
            <a:pPr marL="0" marR="0" lvl="0" indent="0" algn="ctr" rtl="0">
              <a:spcBef>
                <a:spcPts val="0"/>
              </a:spcBef>
              <a:buClr>
                <a:schemeClr val="dk1"/>
              </a:buClr>
              <a:buSzPct val="25000"/>
              <a:buFont typeface="Calibri"/>
              <a:buNone/>
            </a:pPr>
            <a:r>
              <a:rPr lang="en" sz="2800" i="0" u="none" strike="noStrik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Calibri"/>
                <a:sym typeface="Calibri"/>
              </a:rPr>
              <a:t>Why knowledge of Supply chain mgt is vital</a:t>
            </a:r>
          </a:p>
        </p:txBody>
      </p:sp>
      <p:sp>
        <p:nvSpPr>
          <p:cNvPr id="268" name="Shape 268"/>
          <p:cNvSpPr txBox="1">
            <a:spLocks noGrp="1"/>
          </p:cNvSpPr>
          <p:nvPr>
            <p:ph type="body" idx="2"/>
          </p:nvPr>
        </p:nvSpPr>
        <p:spPr>
          <a:xfrm>
            <a:off x="457200" y="1076325"/>
            <a:ext cx="8077200" cy="3518297"/>
          </a:xfrm>
          <a:prstGeom prst="rect">
            <a:avLst/>
          </a:prstGeom>
          <a:noFill/>
          <a:ln>
            <a:noFill/>
          </a:ln>
        </p:spPr>
        <p:txBody>
          <a:bodyPr lIns="91425" tIns="45700" rIns="91425" bIns="45700" anchor="t" anchorCtr="0">
            <a:noAutofit/>
          </a:bodyPr>
          <a:lstStyle/>
          <a:p>
            <a:pPr indent="-342900">
              <a:lnSpc>
                <a:spcPct val="200000"/>
              </a:lnSpc>
              <a:spcBef>
                <a:spcPts val="0"/>
              </a:spcBef>
              <a:buFont typeface="Arial" pitchFamily="34" charset="0"/>
              <a:buChar char="•"/>
            </a:pPr>
            <a:r>
              <a:rPr lang="en-US" sz="24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Understanding stakeholder needs</a:t>
            </a:r>
          </a:p>
          <a:p>
            <a:pPr indent="-342900">
              <a:lnSpc>
                <a:spcPct val="200000"/>
              </a:lnSpc>
              <a:spcBef>
                <a:spcPts val="0"/>
              </a:spcBef>
              <a:buFont typeface="Arial" pitchFamily="34" charset="0"/>
              <a:buChar char="•"/>
            </a:pPr>
            <a:r>
              <a:rPr lang="en-US" sz="24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Understanding how purchases are made</a:t>
            </a:r>
            <a:r>
              <a:rPr lang="en-US" sz="24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a:t>
            </a:r>
          </a:p>
          <a:p>
            <a:pPr indent="-342900">
              <a:lnSpc>
                <a:spcPct val="200000"/>
              </a:lnSpc>
              <a:spcBef>
                <a:spcPts val="0"/>
              </a:spcBef>
              <a:buFont typeface="Arial" pitchFamily="34" charset="0"/>
              <a:buChar char="•"/>
            </a:pPr>
            <a:r>
              <a:rPr lang="en-US" sz="2400" b="1" dirty="0" smtClean="0">
                <a:ln w="12700">
                  <a:solidFill>
                    <a:schemeClr val="tx2">
                      <a:satMod val="155000"/>
                    </a:schemeClr>
                  </a:solidFill>
                  <a:prstDash val="solid"/>
                </a:ln>
                <a:solidFill>
                  <a:schemeClr val="bg2">
                    <a:lumMod val="60000"/>
                    <a:lumOff val="40000"/>
                  </a:schemeClr>
                </a:solidFill>
                <a:effectLst>
                  <a:outerShdw blurRad="41275" dist="20320" dir="1800000" algn="tl" rotWithShape="0">
                    <a:srgbClr val="000000">
                      <a:alpha val="40000"/>
                    </a:srgbClr>
                  </a:outerShdw>
                </a:effectLst>
              </a:rPr>
              <a:t>Understanding how your products/services fit into the mix</a:t>
            </a:r>
            <a:endParaRPr lang="en-US" sz="2400" dirty="0" smtClean="0">
              <a:solidFill>
                <a:schemeClr val="bg2">
                  <a:lumMod val="60000"/>
                  <a:lumOff val="40000"/>
                </a:schemeClr>
              </a:solidFill>
            </a:endParaRPr>
          </a:p>
          <a:p>
            <a:pPr indent="-342900">
              <a:spcBef>
                <a:spcPts val="0"/>
              </a:spcBef>
            </a:pPr>
            <a:endParaRPr lang="en-US" sz="2400" dirty="0" smtClean="0"/>
          </a:p>
          <a:p>
            <a:pPr marL="0" marR="0" lvl="0" indent="0" algn="l" rtl="0">
              <a:spcBef>
                <a:spcPts val="0"/>
              </a:spcBef>
              <a:buClr>
                <a:schemeClr val="dk1"/>
              </a:buClr>
              <a:buSzPct val="25000"/>
            </a:pPr>
            <a:endParaRPr sz="2400" b="0" i="0" u="none" strike="noStrike" cap="none" dirty="0">
              <a:solidFill>
                <a:schemeClr val="dk1"/>
              </a:solidFill>
              <a:latin typeface="Calibri"/>
              <a:ea typeface="Calibri"/>
              <a:cs typeface="Calibri"/>
              <a:sym typeface="Calibri"/>
            </a:endParaRPr>
          </a:p>
        </p:txBody>
      </p:sp>
      <p:pic>
        <p:nvPicPr>
          <p:cNvPr id="5" name="Picture 4" descr="StatChat Logo2.png"/>
          <p:cNvPicPr>
            <a:picLocks noChangeAspect="1"/>
          </p:cNvPicPr>
          <p:nvPr/>
        </p:nvPicPr>
        <p:blipFill>
          <a:blip r:embed="rId3"/>
          <a:stretch>
            <a:fillRect/>
          </a:stretch>
        </p:blipFill>
        <p:spPr>
          <a:xfrm>
            <a:off x="8382000" y="4171950"/>
            <a:ext cx="609600" cy="609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5" name="Shape 275"/>
          <p:cNvSpPr txBox="1">
            <a:spLocks noGrp="1"/>
          </p:cNvSpPr>
          <p:nvPr>
            <p:ph type="body" idx="2"/>
          </p:nvPr>
        </p:nvSpPr>
        <p:spPr>
          <a:xfrm>
            <a:off x="533400" y="666750"/>
            <a:ext cx="3505200" cy="3810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pitchFamily="34" charset="0"/>
              <a:buChar char="•"/>
            </a:pPr>
            <a:r>
              <a:rPr lang="en-US" sz="2800" b="0" i="0" u="none" strike="noStrike" cap="none" dirty="0" smtClean="0">
                <a:solidFill>
                  <a:srgbClr val="0000FF"/>
                </a:solidFill>
                <a:latin typeface="Calibri"/>
                <a:ea typeface="Calibri"/>
                <a:cs typeface="Calibri"/>
                <a:sym typeface="Calibri"/>
              </a:rPr>
              <a:t>Event-driven targeting</a:t>
            </a:r>
          </a:p>
          <a:p>
            <a:pPr marL="0" marR="0" lvl="0" indent="0" algn="l" rtl="0">
              <a:spcBef>
                <a:spcPts val="0"/>
              </a:spcBef>
              <a:buClr>
                <a:schemeClr val="dk1"/>
              </a:buClr>
              <a:buSzPct val="25000"/>
              <a:buFont typeface="Arial" pitchFamily="34" charset="0"/>
              <a:buChar char="•"/>
            </a:pPr>
            <a:endParaRPr lang="en-US" sz="2800" b="0" i="0" u="none" strike="noStrike" cap="none" dirty="0" smtClean="0">
              <a:solidFill>
                <a:srgbClr val="0000FF"/>
              </a:solidFill>
              <a:latin typeface="Calibri"/>
              <a:ea typeface="Calibri"/>
              <a:cs typeface="Calibri"/>
              <a:sym typeface="Calibri"/>
            </a:endParaRPr>
          </a:p>
          <a:p>
            <a:pPr marL="0" marR="0" lvl="0" indent="0" algn="l" rtl="0">
              <a:spcBef>
                <a:spcPts val="0"/>
              </a:spcBef>
              <a:buClr>
                <a:schemeClr val="dk1"/>
              </a:buClr>
              <a:buSzPct val="25000"/>
              <a:buFont typeface="Arial" pitchFamily="34" charset="0"/>
              <a:buChar char="•"/>
            </a:pPr>
            <a:r>
              <a:rPr lang="en-US" sz="2800" dirty="0" smtClean="0">
                <a:solidFill>
                  <a:srgbClr val="3333CC"/>
                </a:solidFill>
              </a:rPr>
              <a:t>Elevating the Conversation</a:t>
            </a:r>
          </a:p>
          <a:p>
            <a:pPr marL="0" marR="0" lvl="0" indent="0" algn="l" rtl="0">
              <a:spcBef>
                <a:spcPts val="0"/>
              </a:spcBef>
              <a:buClr>
                <a:schemeClr val="dk1"/>
              </a:buClr>
              <a:buSzPct val="25000"/>
              <a:buFont typeface="Arial" pitchFamily="34" charset="0"/>
              <a:buChar char="•"/>
            </a:pPr>
            <a:endParaRPr lang="en-US" sz="2800" dirty="0" smtClean="0">
              <a:solidFill>
                <a:srgbClr val="3333CC"/>
              </a:solidFill>
            </a:endParaRPr>
          </a:p>
          <a:p>
            <a:pPr marL="0" marR="0" lvl="0" indent="0" algn="l" rtl="0">
              <a:spcBef>
                <a:spcPts val="0"/>
              </a:spcBef>
              <a:buClr>
                <a:schemeClr val="dk1"/>
              </a:buClr>
              <a:buSzPct val="25000"/>
              <a:buFont typeface="Arial" pitchFamily="34" charset="0"/>
              <a:buChar char="•"/>
            </a:pPr>
            <a:r>
              <a:rPr lang="en-US" sz="2800" dirty="0" smtClean="0">
                <a:solidFill>
                  <a:schemeClr val="bg2"/>
                </a:solidFill>
              </a:rPr>
              <a:t>Preparation</a:t>
            </a:r>
          </a:p>
          <a:p>
            <a:pPr marL="0" marR="0" lvl="0" indent="0" algn="l" rtl="0">
              <a:spcBef>
                <a:spcPts val="0"/>
              </a:spcBef>
              <a:buClr>
                <a:schemeClr val="dk1"/>
              </a:buClr>
              <a:buSzPct val="25000"/>
              <a:buFont typeface="Arial" pitchFamily="34" charset="0"/>
              <a:buChar char="•"/>
            </a:pPr>
            <a:endParaRPr lang="en-US" sz="2800" dirty="0" smtClean="0">
              <a:solidFill>
                <a:schemeClr val="bg2"/>
              </a:solidFill>
            </a:endParaRPr>
          </a:p>
          <a:p>
            <a:pPr marL="0" marR="0" lvl="0" indent="0" algn="l" rtl="0">
              <a:spcBef>
                <a:spcPts val="0"/>
              </a:spcBef>
              <a:buClr>
                <a:schemeClr val="dk1"/>
              </a:buClr>
              <a:buSzPct val="25000"/>
              <a:buFont typeface="Arial" pitchFamily="34" charset="0"/>
              <a:buChar char="•"/>
            </a:pPr>
            <a:r>
              <a:rPr lang="en-US" sz="2800" dirty="0" smtClean="0">
                <a:solidFill>
                  <a:schemeClr val="tx1"/>
                </a:solidFill>
              </a:rPr>
              <a:t>Solution Selling</a:t>
            </a:r>
          </a:p>
          <a:p>
            <a:pPr marL="0" marR="0" lvl="0" indent="0" algn="l" rtl="0">
              <a:spcBef>
                <a:spcPts val="0"/>
              </a:spcBef>
              <a:buClr>
                <a:schemeClr val="dk1"/>
              </a:buClr>
              <a:buSzPct val="25000"/>
              <a:buFont typeface="Arial" pitchFamily="34" charset="0"/>
              <a:buChar char="•"/>
            </a:pPr>
            <a:endParaRPr lang="en-US" sz="2800" dirty="0" smtClean="0"/>
          </a:p>
          <a:p>
            <a:pPr marL="0" marR="0" lvl="0" indent="0" algn="l" rtl="0">
              <a:spcBef>
                <a:spcPts val="0"/>
              </a:spcBef>
              <a:buClr>
                <a:schemeClr val="dk1"/>
              </a:buClr>
              <a:buSzPct val="25000"/>
              <a:buFont typeface="Arial" pitchFamily="34" charset="0"/>
              <a:buChar char="•"/>
            </a:pPr>
            <a:endParaRPr lang="en-US" sz="2800" dirty="0" smtClean="0"/>
          </a:p>
          <a:p>
            <a:pPr marL="0" marR="0" lvl="0" indent="0" algn="l" rtl="0">
              <a:spcBef>
                <a:spcPts val="0"/>
              </a:spcBef>
              <a:buClr>
                <a:schemeClr val="dk1"/>
              </a:buClr>
              <a:buSzPct val="25000"/>
              <a:buFont typeface="Arial" pitchFamily="34" charset="0"/>
              <a:buChar char="•"/>
            </a:pPr>
            <a:endParaRPr sz="2800" b="0" i="0" u="none" strike="noStrike" cap="none" dirty="0">
              <a:solidFill>
                <a:schemeClr val="dk1"/>
              </a:solidFill>
              <a:latin typeface="Calibri"/>
              <a:ea typeface="Calibri"/>
              <a:cs typeface="Calibri"/>
              <a:sym typeface="Calibri"/>
            </a:endParaRPr>
          </a:p>
        </p:txBody>
      </p:sp>
      <p:sp>
        <p:nvSpPr>
          <p:cNvPr id="5" name="Oval 4"/>
          <p:cNvSpPr/>
          <p:nvPr/>
        </p:nvSpPr>
        <p:spPr>
          <a:xfrm>
            <a:off x="4572000" y="819150"/>
            <a:ext cx="3733800" cy="3581400"/>
          </a:xfrm>
          <a:prstGeom prst="ellipse">
            <a:avLst/>
          </a:prstGeom>
          <a:solidFill>
            <a:schemeClr val="bg2">
              <a:lumMod val="40000"/>
              <a:lumOff val="60000"/>
            </a:schemeClr>
          </a:solidFill>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 sz="3200" b="1" dirty="0" smtClean="0">
                <a:latin typeface="Calibri"/>
                <a:ea typeface="Calibri"/>
                <a:cs typeface="Calibri"/>
                <a:sym typeface="Calibri"/>
              </a:rPr>
              <a:t>Relationship building across hospital systems</a:t>
            </a:r>
            <a:endParaRPr lang="en-US" sz="3200" dirty="0">
              <a:latin typeface="Cooper Black" pitchFamily="18" charset="0"/>
              <a:cs typeface="Aharoni" pitchFamily="2" charset="-79"/>
            </a:endParaRPr>
          </a:p>
        </p:txBody>
      </p:sp>
      <p:pic>
        <p:nvPicPr>
          <p:cNvPr id="6" name="Picture 5" descr="StatChat Logo2.png"/>
          <p:cNvPicPr>
            <a:picLocks noChangeAspect="1"/>
          </p:cNvPicPr>
          <p:nvPr/>
        </p:nvPicPr>
        <p:blipFill>
          <a:blip r:embed="rId3"/>
          <a:stretch>
            <a:fillRect/>
          </a:stretch>
        </p:blipFill>
        <p:spPr>
          <a:xfrm>
            <a:off x="8001000" y="4095750"/>
            <a:ext cx="838200" cy="838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0"/>
            <a:ext cx="8686800" cy="857250"/>
          </a:xfrm>
          <a:prstGeom prst="rect">
            <a:avLst/>
          </a:prstGeom>
          <a:solidFill>
            <a:srgbClr val="8CB3E3"/>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4400" b="1" i="0" u="none" strike="noStrike" cap="none">
                <a:solidFill>
                  <a:schemeClr val="lt1"/>
                </a:solidFill>
                <a:latin typeface="Calibri"/>
                <a:ea typeface="Calibri"/>
                <a:cs typeface="Calibri"/>
                <a:sym typeface="Calibri"/>
              </a:rPr>
              <a:t>Speaker Introductions</a:t>
            </a:r>
          </a:p>
        </p:txBody>
      </p:sp>
      <p:sp>
        <p:nvSpPr>
          <p:cNvPr id="143" name="Shape 143"/>
          <p:cNvSpPr txBox="1">
            <a:spLocks noGrp="1"/>
          </p:cNvSpPr>
          <p:nvPr>
            <p:ph type="body" idx="1"/>
          </p:nvPr>
        </p:nvSpPr>
        <p:spPr>
          <a:xfrm>
            <a:off x="408224" y="1172549"/>
            <a:ext cx="5078175" cy="23031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r>
              <a:rPr lang="en" sz="2800" b="1" i="0" u="none" strike="noStrike" cap="none" dirty="0">
                <a:solidFill>
                  <a:schemeClr val="dk1"/>
                </a:solidFill>
                <a:latin typeface="Calibri"/>
                <a:ea typeface="Calibri"/>
                <a:cs typeface="Calibri"/>
                <a:sym typeface="Calibri"/>
              </a:rPr>
              <a:t>Shereese Maynard, MS; MBA</a:t>
            </a:r>
          </a:p>
          <a:p>
            <a:pPr marL="342900" marR="0" lvl="0" indent="-342900" algn="ctr" rtl="0">
              <a:lnSpc>
                <a:spcPct val="90000"/>
              </a:lnSpc>
              <a:spcBef>
                <a:spcPts val="480"/>
              </a:spcBef>
              <a:spcAft>
                <a:spcPts val="0"/>
              </a:spcAft>
              <a:buClr>
                <a:schemeClr val="dk1"/>
              </a:buClr>
              <a:buSzPct val="25000"/>
              <a:buFont typeface="Arial"/>
              <a:buNone/>
            </a:pPr>
            <a:r>
              <a:rPr lang="en" sz="2400" b="1" i="0" u="none" strike="noStrike" cap="none" dirty="0">
                <a:solidFill>
                  <a:schemeClr val="dk1"/>
                </a:solidFill>
                <a:latin typeface="Calibri"/>
                <a:ea typeface="Calibri"/>
                <a:cs typeface="Calibri"/>
                <a:sym typeface="Calibri"/>
              </a:rPr>
              <a:t>@shereesepubhlth</a:t>
            </a:r>
          </a:p>
          <a:p>
            <a:pPr marL="342900" marR="0" lvl="0" indent="-342900" algn="ctr" rtl="0">
              <a:lnSpc>
                <a:spcPct val="90000"/>
              </a:lnSpc>
              <a:spcBef>
                <a:spcPts val="560"/>
              </a:spcBef>
              <a:spcAft>
                <a:spcPts val="0"/>
              </a:spcAft>
              <a:buClr>
                <a:schemeClr val="dk1"/>
              </a:buClr>
              <a:buSzPct val="25000"/>
              <a:buFont typeface="Arial"/>
              <a:buNone/>
            </a:pPr>
            <a:r>
              <a:rPr lang="en" sz="2000" b="1" i="0" u="none" strike="noStrike" cap="none" dirty="0">
                <a:solidFill>
                  <a:schemeClr val="dk1"/>
                </a:solidFill>
                <a:latin typeface="Calibri"/>
                <a:ea typeface="Calibri"/>
                <a:cs typeface="Calibri"/>
                <a:sym typeface="Calibri"/>
              </a:rPr>
              <a:t>Chief Experience Officer</a:t>
            </a:r>
          </a:p>
          <a:p>
            <a:pPr marL="342900" marR="0" lvl="0" indent="-342900" algn="ctr" rtl="0">
              <a:lnSpc>
                <a:spcPct val="90000"/>
              </a:lnSpc>
              <a:spcBef>
                <a:spcPts val="560"/>
              </a:spcBef>
              <a:spcAft>
                <a:spcPts val="0"/>
              </a:spcAft>
              <a:buClr>
                <a:schemeClr val="dk1"/>
              </a:buClr>
              <a:buSzPct val="25000"/>
              <a:buFont typeface="Arial"/>
              <a:buNone/>
            </a:pPr>
            <a:r>
              <a:rPr lang="en" sz="2000" b="1" i="0" u="none" strike="noStrike" cap="none" dirty="0">
                <a:solidFill>
                  <a:schemeClr val="dk1"/>
                </a:solidFill>
                <a:latin typeface="Calibri"/>
                <a:ea typeface="Calibri"/>
                <a:cs typeface="Calibri"/>
                <a:sym typeface="Calibri"/>
              </a:rPr>
              <a:t>EnvisionCare Strategies</a:t>
            </a:r>
          </a:p>
          <a:p>
            <a:pPr lvl="0" indent="0" rtl="0">
              <a:lnSpc>
                <a:spcPct val="90000"/>
              </a:lnSpc>
              <a:spcBef>
                <a:spcPts val="480"/>
              </a:spcBef>
              <a:buClr>
                <a:schemeClr val="dk1"/>
              </a:buClr>
              <a:buSzPct val="25000"/>
              <a:buFont typeface="Arial"/>
              <a:buNone/>
            </a:pPr>
            <a:r>
              <a:rPr lang="en" sz="2000" dirty="0"/>
              <a:t>Staff Policy Writer; </a:t>
            </a:r>
            <a:r>
              <a:rPr lang="en" sz="2000" dirty="0" smtClean="0"/>
              <a:t>Provider Consultant</a:t>
            </a:r>
            <a:endParaRPr lang="en" sz="2000" dirty="0"/>
          </a:p>
          <a:p>
            <a:pPr lvl="0" indent="0" rtl="0">
              <a:lnSpc>
                <a:spcPct val="90000"/>
              </a:lnSpc>
              <a:spcBef>
                <a:spcPts val="480"/>
              </a:spcBef>
              <a:buClr>
                <a:schemeClr val="dk1"/>
              </a:buClr>
              <a:buSzPct val="25000"/>
              <a:buFont typeface="Arial"/>
              <a:buNone/>
            </a:pPr>
            <a:r>
              <a:rPr lang="en" sz="2000" dirty="0"/>
              <a:t>Chair, Wonderland Health Initiatives</a:t>
            </a:r>
          </a:p>
          <a:p>
            <a:pPr lvl="0" indent="0" algn="ctr" rtl="0">
              <a:lnSpc>
                <a:spcPct val="90000"/>
              </a:lnSpc>
              <a:spcBef>
                <a:spcPts val="480"/>
              </a:spcBef>
              <a:buClr>
                <a:schemeClr val="dk1"/>
              </a:buClr>
              <a:buSzPct val="25000"/>
              <a:buFont typeface="Arial"/>
              <a:buNone/>
            </a:pPr>
            <a:r>
              <a:rPr lang="en" sz="2000" dirty="0"/>
              <a:t>Finalist: C3 Prize </a:t>
            </a:r>
            <a:r>
              <a:rPr lang="en" sz="2000" dirty="0" smtClean="0"/>
              <a:t>2016: </a:t>
            </a:r>
            <a:endParaRPr lang="en" sz="2000" dirty="0"/>
          </a:p>
          <a:p>
            <a:pPr lvl="0" indent="0" algn="ctr" rtl="0">
              <a:lnSpc>
                <a:spcPct val="90000"/>
              </a:lnSpc>
              <a:spcBef>
                <a:spcPts val="480"/>
              </a:spcBef>
              <a:buClr>
                <a:schemeClr val="dk1"/>
              </a:buClr>
              <a:buSzPct val="25000"/>
              <a:buFont typeface="Arial"/>
              <a:buNone/>
            </a:pPr>
            <a:r>
              <a:rPr lang="en" sz="2000" dirty="0"/>
              <a:t>Breast Cancer Care Plan Applications</a:t>
            </a:r>
          </a:p>
          <a:p>
            <a:pPr lvl="0" indent="0" algn="ctr" rtl="0">
              <a:lnSpc>
                <a:spcPct val="90000"/>
              </a:lnSpc>
              <a:spcBef>
                <a:spcPts val="480"/>
              </a:spcBef>
              <a:buClr>
                <a:schemeClr val="dk1"/>
              </a:buClr>
              <a:buSzPct val="25000"/>
              <a:buFont typeface="Arial"/>
              <a:buNone/>
            </a:pPr>
            <a:r>
              <a:rPr lang="en" sz="2000" dirty="0"/>
              <a:t>2017 </a:t>
            </a:r>
            <a:r>
              <a:rPr lang="en" sz="2000" dirty="0" smtClean="0"/>
              <a:t>National Blockchain </a:t>
            </a:r>
            <a:r>
              <a:rPr lang="en" sz="2000" dirty="0"/>
              <a:t>Roundtable</a:t>
            </a:r>
          </a:p>
          <a:p>
            <a:pPr marL="342900" marR="0" lvl="0" indent="-342900" algn="ctr" rtl="0">
              <a:lnSpc>
                <a:spcPct val="90000"/>
              </a:lnSpc>
              <a:spcBef>
                <a:spcPts val="56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ctr" rtl="0">
              <a:lnSpc>
                <a:spcPct val="90000"/>
              </a:lnSpc>
              <a:spcBef>
                <a:spcPts val="480"/>
              </a:spcBef>
              <a:spcAft>
                <a:spcPts val="0"/>
              </a:spcAft>
              <a:buClr>
                <a:schemeClr val="dk1"/>
              </a:buClr>
              <a:buSzPct val="25000"/>
              <a:buFont typeface="Arial"/>
              <a:buNone/>
            </a:pPr>
            <a:endParaRPr dirty="0"/>
          </a:p>
          <a:p>
            <a:pPr marL="342900" marR="0" lvl="0" indent="-342900" algn="ctr" rtl="0">
              <a:lnSpc>
                <a:spcPct val="90000"/>
              </a:lnSpc>
              <a:spcBef>
                <a:spcPts val="560"/>
              </a:spcBef>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pic>
        <p:nvPicPr>
          <p:cNvPr id="144" name="Shape 144" descr="bio pic 2016.jpg"/>
          <p:cNvPicPr preferRelativeResize="0">
            <a:picLocks noGrp="1"/>
          </p:cNvPicPr>
          <p:nvPr>
            <p:ph type="body" idx="2"/>
          </p:nvPr>
        </p:nvPicPr>
        <p:blipFill rotWithShape="1">
          <a:blip r:embed="rId3">
            <a:alphaModFix/>
          </a:blip>
          <a:srcRect/>
          <a:stretch/>
        </p:blipFill>
        <p:spPr>
          <a:xfrm>
            <a:off x="5943600" y="1143000"/>
            <a:ext cx="3008850" cy="3181350"/>
          </a:xfrm>
          <a:prstGeom prst="rect">
            <a:avLst/>
          </a:prstGeom>
          <a:noFill/>
          <a:ln>
            <a:noFill/>
          </a:ln>
        </p:spPr>
      </p:pic>
      <p:sp>
        <p:nvSpPr>
          <p:cNvPr id="145" name="Shape 145"/>
          <p:cNvSpPr/>
          <p:nvPr/>
        </p:nvSpPr>
        <p:spPr>
          <a:xfrm>
            <a:off x="0" y="0"/>
            <a:ext cx="457200" cy="914399"/>
          </a:xfrm>
          <a:prstGeom prst="rect">
            <a:avLst/>
          </a:prstGeom>
          <a:solidFill>
            <a:srgbClr val="93895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pic>
        <p:nvPicPr>
          <p:cNvPr id="146" name="Shape 146" descr="StatChat Logo2.png"/>
          <p:cNvPicPr preferRelativeResize="0"/>
          <p:nvPr/>
        </p:nvPicPr>
        <p:blipFill rotWithShape="1">
          <a:blip r:embed="rId4">
            <a:alphaModFix/>
          </a:blip>
          <a:srcRect/>
          <a:stretch/>
        </p:blipFill>
        <p:spPr>
          <a:xfrm>
            <a:off x="8305800" y="4629150"/>
            <a:ext cx="514349" cy="5143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style>
          <a:lnRef idx="0">
            <a:schemeClr val="accent1"/>
          </a:lnRef>
          <a:fillRef idx="3">
            <a:schemeClr val="accent1"/>
          </a:fillRef>
          <a:effectRef idx="3">
            <a:schemeClr val="accent1"/>
          </a:effectRef>
          <a:fontRef idx="minor">
            <a:schemeClr val="lt1"/>
          </a:fontRef>
        </p:style>
        <p:txBody>
          <a:bodyPr/>
          <a:lstStyle/>
          <a:p>
            <a:r>
              <a:rPr lang="en" b="1" dirty="0" smtClean="0"/>
              <a:t>Building a community of providers</a:t>
            </a:r>
            <a:endParaRPr lang="en-US" dirty="0"/>
          </a:p>
        </p:txBody>
      </p:sp>
      <p:sp>
        <p:nvSpPr>
          <p:cNvPr id="3" name="Text Placeholder 2"/>
          <p:cNvSpPr>
            <a:spLocks noGrp="1"/>
          </p:cNvSpPr>
          <p:nvPr>
            <p:ph type="body" idx="1"/>
          </p:nvPr>
        </p:nvSpPr>
        <p:spPr/>
        <p:txBody>
          <a:bodyPr/>
          <a:lstStyle/>
          <a:p>
            <a:pPr marL="0" indent="0">
              <a:spcBef>
                <a:spcPts val="0"/>
              </a:spcBef>
              <a:buSzPct val="25000"/>
              <a:buNone/>
            </a:pPr>
            <a:r>
              <a:rPr lang="en-US" dirty="0" smtClean="0">
                <a:solidFill>
                  <a:srgbClr val="0000FF"/>
                </a:solidFill>
              </a:rPr>
              <a:t>Leverage data to understand the surgeons and hospitals with whom you’re engaging</a:t>
            </a:r>
          </a:p>
          <a:p>
            <a:pPr marL="0" lvl="0" indent="0">
              <a:spcBef>
                <a:spcPts val="0"/>
              </a:spcBef>
              <a:buSzPct val="25000"/>
              <a:buNone/>
            </a:pPr>
            <a:r>
              <a:rPr lang="en-US" dirty="0" smtClean="0">
                <a:solidFill>
                  <a:srgbClr val="3333CC"/>
                </a:solidFill>
              </a:rPr>
              <a:t>Engage a K.I.S.S strategy when contacting your target community</a:t>
            </a:r>
          </a:p>
          <a:p>
            <a:pPr marL="0" lvl="0" indent="0">
              <a:spcBef>
                <a:spcPts val="0"/>
              </a:spcBef>
              <a:buSzPct val="25000"/>
              <a:buFont typeface="Arial" pitchFamily="34" charset="0"/>
              <a:buChar char="•"/>
            </a:pPr>
            <a:r>
              <a:rPr lang="en-US" dirty="0" smtClean="0"/>
              <a:t>Use technology to manage contact and to follow-up.</a:t>
            </a:r>
          </a:p>
          <a:p>
            <a:pPr marL="0" lvl="0" indent="0">
              <a:spcBef>
                <a:spcPts val="0"/>
              </a:spcBef>
              <a:buSzPct val="25000"/>
              <a:buFont typeface="Arial" pitchFamily="34" charset="0"/>
              <a:buChar char="•"/>
            </a:pPr>
            <a:endParaRPr lang="en-US" dirty="0" smtClean="0"/>
          </a:p>
          <a:p>
            <a:endParaRPr lang="en-US" dirty="0"/>
          </a:p>
        </p:txBody>
      </p:sp>
      <p:pic>
        <p:nvPicPr>
          <p:cNvPr id="4" name="Picture 3" descr="StatChat Logo2.png"/>
          <p:cNvPicPr>
            <a:picLocks noChangeAspect="1"/>
          </p:cNvPicPr>
          <p:nvPr/>
        </p:nvPicPr>
        <p:blipFill>
          <a:blip r:embed="rId3"/>
          <a:stretch>
            <a:fillRect/>
          </a:stretch>
        </p:blipFill>
        <p:spPr>
          <a:xfrm>
            <a:off x="8153400" y="4095750"/>
            <a:ext cx="838200" cy="83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Q &amp; A</a:t>
            </a:r>
            <a:endParaRPr lang="en-US" dirty="0">
              <a:solidFill>
                <a:srgbClr val="3333CC"/>
              </a:solidFill>
            </a:endParaRPr>
          </a:p>
        </p:txBody>
      </p:sp>
      <p:sp>
        <p:nvSpPr>
          <p:cNvPr id="3" name="Text Placeholder 2"/>
          <p:cNvSpPr>
            <a:spLocks noGrp="1"/>
          </p:cNvSpPr>
          <p:nvPr>
            <p:ph type="body" idx="1"/>
          </p:nvPr>
        </p:nvSpPr>
        <p:spPr/>
        <p:style>
          <a:lnRef idx="3">
            <a:schemeClr val="lt1"/>
          </a:lnRef>
          <a:fillRef idx="1">
            <a:schemeClr val="accent1"/>
          </a:fillRef>
          <a:effectRef idx="1">
            <a:schemeClr val="accent1"/>
          </a:effectRef>
          <a:fontRef idx="minor">
            <a:schemeClr val="lt1"/>
          </a:fontRef>
        </p:style>
        <p:txBody>
          <a:bodyPr/>
          <a:lstStyle/>
          <a:p>
            <a:pPr>
              <a:buNone/>
            </a:pPr>
            <a:r>
              <a:rPr lang="en-US" dirty="0" smtClean="0">
                <a:solidFill>
                  <a:schemeClr val="bg1"/>
                </a:solidFill>
              </a:rPr>
              <a:t>Thanks</a:t>
            </a:r>
          </a:p>
          <a:p>
            <a:pPr>
              <a:buNone/>
            </a:pPr>
            <a:r>
              <a:rPr lang="en-US" dirty="0" smtClean="0">
                <a:solidFill>
                  <a:schemeClr val="bg1"/>
                </a:solidFill>
              </a:rPr>
              <a:t>Amelia Roberts, RN @rn_solutions</a:t>
            </a:r>
          </a:p>
          <a:p>
            <a:pPr>
              <a:buNone/>
            </a:pPr>
            <a:r>
              <a:rPr lang="en-US" dirty="0" smtClean="0">
                <a:solidFill>
                  <a:schemeClr val="bg1"/>
                </a:solidFill>
              </a:rPr>
              <a:t>StatChat @thestatchat</a:t>
            </a:r>
          </a:p>
          <a:p>
            <a:pPr>
              <a:buNone/>
            </a:pPr>
            <a:r>
              <a:rPr lang="en-US" dirty="0" smtClean="0">
                <a:solidFill>
                  <a:schemeClr val="bg1"/>
                </a:solidFill>
              </a:rPr>
              <a:t>John Lynn @techguy</a:t>
            </a:r>
          </a:p>
          <a:p>
            <a:pPr>
              <a:buNone/>
            </a:pPr>
            <a:r>
              <a:rPr lang="en-US" dirty="0" smtClean="0">
                <a:solidFill>
                  <a:schemeClr val="bg1"/>
                </a:solidFill>
              </a:rPr>
              <a:t>Drawing for giveaway!</a:t>
            </a:r>
            <a:endParaRPr lang="en-US" dirty="0">
              <a:solidFill>
                <a:schemeClr val="bg1"/>
              </a:solidFill>
            </a:endParaRPr>
          </a:p>
        </p:txBody>
      </p:sp>
      <p:pic>
        <p:nvPicPr>
          <p:cNvPr id="4" name="Picture 3" descr="StatChat Logo2.png"/>
          <p:cNvPicPr>
            <a:picLocks noChangeAspect="1"/>
          </p:cNvPicPr>
          <p:nvPr/>
        </p:nvPicPr>
        <p:blipFill>
          <a:blip r:embed="rId2"/>
          <a:stretch>
            <a:fillRect/>
          </a:stretch>
        </p:blipFill>
        <p:spPr>
          <a:xfrm>
            <a:off x="4953000" y="2343150"/>
            <a:ext cx="838200" cy="838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13335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Speaker Introduction</a:t>
            </a:r>
          </a:p>
        </p:txBody>
      </p:sp>
      <p:sp>
        <p:nvSpPr>
          <p:cNvPr id="153" name="Shape 153"/>
          <p:cNvSpPr txBox="1">
            <a:spLocks noGrp="1"/>
          </p:cNvSpPr>
          <p:nvPr>
            <p:ph type="body" idx="2"/>
          </p:nvPr>
        </p:nvSpPr>
        <p:spPr>
          <a:xfrm>
            <a:off x="4648200" y="1200150"/>
            <a:ext cx="4038599" cy="339447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sp>
        <p:nvSpPr>
          <p:cNvPr id="154" name="Shape 154"/>
          <p:cNvSpPr txBox="1"/>
          <p:nvPr/>
        </p:nvSpPr>
        <p:spPr>
          <a:xfrm>
            <a:off x="457200" y="0"/>
            <a:ext cx="8686800" cy="914399"/>
          </a:xfrm>
          <a:prstGeom prst="rect">
            <a:avLst/>
          </a:prstGeom>
          <a:solidFill>
            <a:srgbClr val="8CB3E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 sz="4400" b="1" i="0" u="none" strike="noStrike" cap="none" dirty="0">
                <a:solidFill>
                  <a:schemeClr val="lt1"/>
                </a:solidFill>
                <a:latin typeface="Calibri"/>
                <a:ea typeface="Calibri"/>
                <a:cs typeface="Calibri"/>
                <a:sym typeface="Calibri"/>
              </a:rPr>
              <a:t>Speaker Introductions</a:t>
            </a:r>
          </a:p>
        </p:txBody>
      </p:sp>
      <p:sp>
        <p:nvSpPr>
          <p:cNvPr id="155" name="Shape 155"/>
          <p:cNvSpPr/>
          <p:nvPr/>
        </p:nvSpPr>
        <p:spPr>
          <a:xfrm>
            <a:off x="0" y="0"/>
            <a:ext cx="457200" cy="914399"/>
          </a:xfrm>
          <a:prstGeom prst="rect">
            <a:avLst/>
          </a:prstGeom>
          <a:solidFill>
            <a:srgbClr val="938953"/>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alibri"/>
              <a:ea typeface="Calibri"/>
              <a:cs typeface="Calibri"/>
              <a:sym typeface="Calibri"/>
            </a:endParaRPr>
          </a:p>
        </p:txBody>
      </p:sp>
      <p:pic>
        <p:nvPicPr>
          <p:cNvPr id="156" name="Shape 156" descr="StatChat Logo2.png"/>
          <p:cNvPicPr preferRelativeResize="0"/>
          <p:nvPr/>
        </p:nvPicPr>
        <p:blipFill rotWithShape="1">
          <a:blip r:embed="rId3">
            <a:alphaModFix/>
          </a:blip>
          <a:srcRect/>
          <a:stretch/>
        </p:blipFill>
        <p:spPr>
          <a:xfrm>
            <a:off x="8305800" y="4629150"/>
            <a:ext cx="514349" cy="514349"/>
          </a:xfrm>
          <a:prstGeom prst="rect">
            <a:avLst/>
          </a:prstGeom>
          <a:noFill/>
          <a:ln>
            <a:noFill/>
          </a:ln>
        </p:spPr>
      </p:pic>
      <p:pic>
        <p:nvPicPr>
          <p:cNvPr id="157" name="Shape 157" descr="FullSizeRender.jpg"/>
          <p:cNvPicPr preferRelativeResize="0"/>
          <p:nvPr/>
        </p:nvPicPr>
        <p:blipFill>
          <a:blip r:embed="rId4">
            <a:alphaModFix/>
          </a:blip>
          <a:stretch>
            <a:fillRect/>
          </a:stretch>
        </p:blipFill>
        <p:spPr>
          <a:xfrm>
            <a:off x="4751525" y="1272187"/>
            <a:ext cx="3327600" cy="3250399"/>
          </a:xfrm>
          <a:prstGeom prst="rect">
            <a:avLst/>
          </a:prstGeom>
          <a:noFill/>
          <a:ln>
            <a:noFill/>
          </a:ln>
        </p:spPr>
      </p:pic>
      <p:sp>
        <p:nvSpPr>
          <p:cNvPr id="10" name="TextBox 9"/>
          <p:cNvSpPr txBox="1"/>
          <p:nvPr/>
        </p:nvSpPr>
        <p:spPr>
          <a:xfrm>
            <a:off x="152400" y="971550"/>
            <a:ext cx="4343400" cy="4421723"/>
          </a:xfrm>
          <a:prstGeom prst="rect">
            <a:avLst/>
          </a:prstGeom>
          <a:noFill/>
        </p:spPr>
        <p:txBody>
          <a:bodyPr wrap="square" rtlCol="0">
            <a:spAutoFit/>
          </a:bodyPr>
          <a:lstStyle/>
          <a:p>
            <a:pPr marL="342900" lvl="0" indent="-342900" algn="ctr">
              <a:buClr>
                <a:schemeClr val="dk1"/>
              </a:buClr>
              <a:buSzPct val="25000"/>
            </a:pPr>
            <a:r>
              <a:rPr lang="en" sz="2000" b="1" dirty="0" smtClean="0">
                <a:solidFill>
                  <a:schemeClr val="dk1"/>
                </a:solidFill>
                <a:latin typeface="Calibri"/>
                <a:ea typeface="Calibri"/>
                <a:cs typeface="Calibri"/>
                <a:sym typeface="Calibri"/>
              </a:rPr>
              <a:t>Amelia Roberts, BSN</a:t>
            </a:r>
          </a:p>
          <a:p>
            <a:pPr marL="342900" lvl="0" indent="-342900" algn="ctr">
              <a:spcBef>
                <a:spcPts val="480"/>
              </a:spcBef>
              <a:buClr>
                <a:schemeClr val="dk1"/>
              </a:buClr>
              <a:buSzPct val="25000"/>
            </a:pPr>
            <a:r>
              <a:rPr lang="en" sz="2000" b="1" dirty="0" smtClean="0">
                <a:solidFill>
                  <a:schemeClr val="dk1"/>
                </a:solidFill>
                <a:latin typeface="Calibri"/>
                <a:ea typeface="Calibri"/>
                <a:cs typeface="Calibri"/>
                <a:sym typeface="Calibri"/>
              </a:rPr>
              <a:t>@RN_solutions</a:t>
            </a:r>
          </a:p>
          <a:p>
            <a:pPr marL="342900" lvl="0" indent="-342900" algn="ctr">
              <a:spcBef>
                <a:spcPts val="480"/>
              </a:spcBef>
              <a:buClr>
                <a:schemeClr val="dk1"/>
              </a:buClr>
              <a:buSzPct val="25000"/>
            </a:pPr>
            <a:r>
              <a:rPr lang="en" sz="2000" b="1" dirty="0" smtClean="0">
                <a:solidFill>
                  <a:schemeClr val="dk1"/>
                </a:solidFill>
                <a:latin typeface="Calibri"/>
                <a:ea typeface="Calibri"/>
                <a:cs typeface="Calibri"/>
                <a:sym typeface="Calibri"/>
              </a:rPr>
              <a:t>CEO, Solutions By Amelia</a:t>
            </a:r>
          </a:p>
          <a:p>
            <a:pPr indent="-342900">
              <a:spcBef>
                <a:spcPts val="480"/>
              </a:spcBef>
              <a:buSzPct val="25000"/>
              <a:buFont typeface="Arial" pitchFamily="34" charset="0"/>
              <a:buChar char="•"/>
            </a:pPr>
            <a:r>
              <a:rPr lang="en" sz="2000" dirty="0" smtClean="0">
                <a:solidFill>
                  <a:schemeClr val="dk1"/>
                </a:solidFill>
                <a:latin typeface="Calibri"/>
                <a:ea typeface="Calibri"/>
                <a:cs typeface="Calibri"/>
                <a:sym typeface="Calibri"/>
              </a:rPr>
              <a:t>Social Media Consultant</a:t>
            </a:r>
          </a:p>
          <a:p>
            <a:pPr indent="-342900">
              <a:spcBef>
                <a:spcPts val="480"/>
              </a:spcBef>
              <a:buSzPct val="25000"/>
              <a:buFont typeface="Arial" pitchFamily="34" charset="0"/>
              <a:buChar char="•"/>
            </a:pPr>
            <a:r>
              <a:rPr lang="en" sz="2000" dirty="0" smtClean="0">
                <a:solidFill>
                  <a:schemeClr val="dk1"/>
                </a:solidFill>
                <a:latin typeface="Calibri"/>
                <a:ea typeface="Calibri"/>
                <a:cs typeface="Calibri"/>
                <a:sym typeface="Calibri"/>
              </a:rPr>
              <a:t>Facebook Whisperer</a:t>
            </a:r>
          </a:p>
          <a:p>
            <a:pPr indent="-342900">
              <a:spcBef>
                <a:spcPts val="480"/>
              </a:spcBef>
              <a:buSzPct val="25000"/>
              <a:buFont typeface="Arial" pitchFamily="34" charset="0"/>
              <a:buChar char="•"/>
            </a:pPr>
            <a:r>
              <a:rPr lang="en" sz="2000" dirty="0" smtClean="0">
                <a:latin typeface="Calibri" pitchFamily="34" charset="0"/>
              </a:rPr>
              <a:t>MedStar (WHC) Evidence-based </a:t>
            </a:r>
            <a:r>
              <a:rPr lang="en" sz="2000" dirty="0" smtClean="0">
                <a:latin typeface="Calibri" pitchFamily="34" charset="0"/>
              </a:rPr>
              <a:t>	Practice Presenter</a:t>
            </a:r>
            <a:r>
              <a:rPr lang="en" sz="2000" dirty="0" smtClean="0">
                <a:latin typeface="Calibri" pitchFamily="34" charset="0"/>
              </a:rPr>
              <a:t>, 2017</a:t>
            </a:r>
          </a:p>
          <a:p>
            <a:pPr indent="-342900">
              <a:spcBef>
                <a:spcPts val="480"/>
              </a:spcBef>
              <a:buSzPct val="25000"/>
              <a:buFont typeface="Arial" pitchFamily="34" charset="0"/>
              <a:buChar char="•"/>
            </a:pPr>
            <a:r>
              <a:rPr lang="en" sz="2000" dirty="0" smtClean="0">
                <a:solidFill>
                  <a:schemeClr val="dk1"/>
                </a:solidFill>
                <a:latin typeface="Calibri" pitchFamily="34" charset="0"/>
                <a:ea typeface="Calibri"/>
                <a:cs typeface="Calibri"/>
                <a:sym typeface="Calibri"/>
              </a:rPr>
              <a:t>Stanford University </a:t>
            </a:r>
            <a:r>
              <a:rPr lang="en" sz="2000" dirty="0" smtClean="0">
                <a:solidFill>
                  <a:schemeClr val="dk1"/>
                </a:solidFill>
                <a:latin typeface="Calibri" pitchFamily="34" charset="0"/>
                <a:ea typeface="Calibri"/>
                <a:cs typeface="Calibri"/>
                <a:sym typeface="Calibri"/>
              </a:rPr>
              <a:t>MedX “Everyone Included Research Project participant</a:t>
            </a:r>
          </a:p>
          <a:p>
            <a:pPr indent="-342900">
              <a:spcBef>
                <a:spcPts val="480"/>
              </a:spcBef>
              <a:buSzPct val="25000"/>
              <a:buFont typeface="Arial" pitchFamily="34" charset="0"/>
              <a:buChar char="•"/>
            </a:pPr>
            <a:r>
              <a:rPr lang="en" sz="2000" dirty="0" smtClean="0">
                <a:solidFill>
                  <a:schemeClr val="dk1"/>
                </a:solidFill>
                <a:latin typeface="Calibri" pitchFamily="34" charset="0"/>
                <a:ea typeface="Calibri"/>
                <a:cs typeface="Calibri"/>
                <a:sym typeface="Calibri"/>
              </a:rPr>
              <a:t>Care Compliance &amp; Compliance Resource</a:t>
            </a:r>
          </a:p>
          <a:p>
            <a:pPr indent="-342900">
              <a:spcBef>
                <a:spcPts val="480"/>
              </a:spcBef>
              <a:buSzPct val="25000"/>
              <a:buFont typeface="Arial" pitchFamily="34" charset="0"/>
              <a:buChar char="•"/>
            </a:pPr>
            <a:endParaRPr lang="en" dirty="0" smtClean="0">
              <a:solidFill>
                <a:schemeClr val="dk1"/>
              </a:solidFill>
              <a:latin typeface="Calibri"/>
              <a:ea typeface="Calibri"/>
              <a:cs typeface="Calibri"/>
              <a:sym typeface="Calibri"/>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Sponsorship</a:t>
            </a:r>
          </a:p>
        </p:txBody>
      </p:sp>
      <p:sp>
        <p:nvSpPr>
          <p:cNvPr id="163" name="Shape 163"/>
          <p:cNvSpPr txBox="1">
            <a:spLocks noGrp="1"/>
          </p:cNvSpPr>
          <p:nvPr>
            <p:ph type="body" idx="1"/>
          </p:nvPr>
        </p:nvSpPr>
        <p:spPr>
          <a:xfrm>
            <a:off x="457200" y="1151334"/>
            <a:ext cx="4040187" cy="47982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 sz="2400" b="1" i="0" u="none" strike="noStrike" cap="none">
                <a:solidFill>
                  <a:schemeClr val="dk1"/>
                </a:solidFill>
                <a:latin typeface="Calibri"/>
                <a:ea typeface="Calibri"/>
                <a:cs typeface="Calibri"/>
                <a:sym typeface="Calibri"/>
              </a:rPr>
              <a:t>@TheStatChat</a:t>
            </a:r>
          </a:p>
        </p:txBody>
      </p:sp>
      <p:pic>
        <p:nvPicPr>
          <p:cNvPr id="164" name="Shape 164" descr="StatChat Logo2.png"/>
          <p:cNvPicPr preferRelativeResize="0">
            <a:picLocks noGrp="1"/>
          </p:cNvPicPr>
          <p:nvPr>
            <p:ph type="body" idx="2"/>
          </p:nvPr>
        </p:nvPicPr>
        <p:blipFill rotWithShape="1">
          <a:blip r:embed="rId3">
            <a:alphaModFix/>
          </a:blip>
          <a:srcRect/>
          <a:stretch/>
        </p:blipFill>
        <p:spPr>
          <a:xfrm>
            <a:off x="501650" y="1631156"/>
            <a:ext cx="2963465" cy="2963465"/>
          </a:xfrm>
          <a:prstGeom prst="rect">
            <a:avLst/>
          </a:prstGeom>
          <a:noFill/>
          <a:ln>
            <a:noFill/>
          </a:ln>
        </p:spPr>
      </p:pic>
      <p:sp>
        <p:nvSpPr>
          <p:cNvPr id="165" name="Shape 165"/>
          <p:cNvSpPr txBox="1">
            <a:spLocks noGrp="1"/>
          </p:cNvSpPr>
          <p:nvPr>
            <p:ph type="body" idx="4"/>
          </p:nvPr>
        </p:nvSpPr>
        <p:spPr>
          <a:xfrm>
            <a:off x="4645025" y="1631156"/>
            <a:ext cx="4041774" cy="296346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 sz="2400" b="0" i="0" u="none" strike="noStrike" cap="none" dirty="0">
                <a:solidFill>
                  <a:schemeClr val="dk1"/>
                </a:solidFill>
                <a:latin typeface="Calibri"/>
                <a:ea typeface="Calibri"/>
                <a:cs typeface="Calibri"/>
                <a:sym typeface="Calibri"/>
              </a:rPr>
              <a:t>Stat Chat generously donated the give-away  for today’s presentation</a:t>
            </a:r>
          </a:p>
          <a:p>
            <a:pPr marL="342900" marR="0" lvl="0" indent="-342900" algn="l" rtl="0">
              <a:spcBef>
                <a:spcPts val="48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ctr" rtl="0">
              <a:spcBef>
                <a:spcPts val="480"/>
              </a:spcBef>
              <a:buClr>
                <a:schemeClr val="dk1"/>
              </a:buClr>
              <a:buSzPct val="25000"/>
              <a:buFont typeface="Arial"/>
              <a:buNone/>
            </a:pPr>
            <a:r>
              <a:rPr lang="en" sz="2400" b="0" i="0" u="none" strike="noStrike" cap="none" dirty="0" smtClean="0">
                <a:solidFill>
                  <a:schemeClr val="dk1"/>
                </a:solidFill>
                <a:latin typeface="Calibri"/>
                <a:ea typeface="Calibri"/>
                <a:cs typeface="Calibri"/>
                <a:sym typeface="Calibri"/>
              </a:rPr>
              <a:t>There </a:t>
            </a:r>
            <a:r>
              <a:rPr lang="en" sz="2400" b="0" i="0" u="none" strike="noStrike" cap="none" dirty="0">
                <a:solidFill>
                  <a:schemeClr val="dk1"/>
                </a:solidFill>
                <a:latin typeface="Calibri"/>
                <a:ea typeface="Calibri"/>
                <a:cs typeface="Calibri"/>
                <a:sym typeface="Calibri"/>
              </a:rPr>
              <a:t>are no conflicts of interest to report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609600" y="342900"/>
            <a:ext cx="7772400" cy="1102518"/>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Agenda</a:t>
            </a:r>
          </a:p>
        </p:txBody>
      </p:sp>
      <p:sp>
        <p:nvSpPr>
          <p:cNvPr id="171" name="Shape 171"/>
          <p:cNvSpPr txBox="1">
            <a:spLocks noGrp="1"/>
          </p:cNvSpPr>
          <p:nvPr>
            <p:ph type="subTitle" idx="1"/>
          </p:nvPr>
        </p:nvSpPr>
        <p:spPr>
          <a:xfrm>
            <a:off x="1371600" y="1657350"/>
            <a:ext cx="6400799" cy="2971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Current state of HIT</a:t>
            </a:r>
          </a:p>
          <a:p>
            <a:pPr marL="0" marR="0" lvl="0" indent="0" algn="l" rtl="0">
              <a:lnSpc>
                <a:spcPct val="90000"/>
              </a:lnSpc>
              <a:spcBef>
                <a:spcPts val="64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Who is in this niche group?</a:t>
            </a:r>
          </a:p>
          <a:p>
            <a:pPr marL="0" marR="0" lvl="0" indent="0" algn="l" rtl="0">
              <a:lnSpc>
                <a:spcPct val="90000"/>
              </a:lnSpc>
              <a:spcBef>
                <a:spcPts val="64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How to find what sells</a:t>
            </a:r>
          </a:p>
          <a:p>
            <a:pPr marL="0" marR="0" lvl="0" indent="0" algn="l" rtl="0">
              <a:lnSpc>
                <a:spcPct val="90000"/>
              </a:lnSpc>
              <a:spcBef>
                <a:spcPts val="64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Where/how to </a:t>
            </a:r>
            <a:r>
              <a:rPr lang="en" sz="3200" b="1" i="0" u="none" strike="noStrike" cap="none" dirty="0" smtClean="0">
                <a:solidFill>
                  <a:srgbClr val="538CD5"/>
                </a:solidFill>
                <a:latin typeface="Calibri"/>
                <a:ea typeface="Calibri"/>
                <a:cs typeface="Calibri"/>
                <a:sym typeface="Calibri"/>
              </a:rPr>
              <a:t>engage</a:t>
            </a:r>
            <a:endParaRPr lang="en" b="1" dirty="0">
              <a:solidFill>
                <a:srgbClr val="538CD5"/>
              </a:solidFill>
            </a:endParaRPr>
          </a:p>
          <a:p>
            <a:pPr marL="0" marR="0" lvl="0" indent="0" algn="l" rtl="0">
              <a:lnSpc>
                <a:spcPct val="90000"/>
              </a:lnSpc>
              <a:spcBef>
                <a:spcPts val="64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The importance of growing your provider community</a:t>
            </a:r>
          </a:p>
          <a:p>
            <a:pPr marL="0" marR="0" lvl="0" indent="0" algn="l" rtl="0">
              <a:lnSpc>
                <a:spcPct val="90000"/>
              </a:lnSpc>
              <a:spcBef>
                <a:spcPts val="640"/>
              </a:spcBef>
              <a:spcAft>
                <a:spcPts val="0"/>
              </a:spcAft>
              <a:buClr>
                <a:srgbClr val="538CD5"/>
              </a:buClr>
              <a:buSzPct val="100000"/>
              <a:buFont typeface="Arial"/>
              <a:buChar char="•"/>
            </a:pPr>
            <a:r>
              <a:rPr lang="en" sz="3200" b="1" i="0" u="none" strike="noStrike" cap="none" dirty="0">
                <a:solidFill>
                  <a:srgbClr val="538CD5"/>
                </a:solidFill>
                <a:latin typeface="Calibri"/>
                <a:ea typeface="Calibri"/>
                <a:cs typeface="Calibri"/>
                <a:sym typeface="Calibri"/>
              </a:rPr>
              <a:t>From contact to conversion</a:t>
            </a:r>
          </a:p>
          <a:p>
            <a:pPr marL="0" marR="0" lvl="0" indent="0" algn="ctr" rtl="0">
              <a:lnSpc>
                <a:spcPct val="90000"/>
              </a:lnSpc>
              <a:spcBef>
                <a:spcPts val="640"/>
              </a:spcBef>
              <a:spcAft>
                <a:spcPts val="0"/>
              </a:spcAft>
              <a:buClr>
                <a:srgbClr val="888888"/>
              </a:buClr>
              <a:buSzPct val="100000"/>
              <a:buFont typeface="Arial"/>
              <a:buNone/>
            </a:pPr>
            <a:endParaRPr sz="3200" b="0" i="0" u="none" strike="noStrike" cap="none" dirty="0">
              <a:solidFill>
                <a:srgbClr val="888888"/>
              </a:solidFill>
              <a:latin typeface="Calibri"/>
              <a:ea typeface="Calibri"/>
              <a:cs typeface="Calibri"/>
              <a:sym typeface="Calibri"/>
            </a:endParaRPr>
          </a:p>
          <a:p>
            <a:pPr marL="0" marR="0" lvl="0" indent="0" algn="ctr" rtl="0">
              <a:lnSpc>
                <a:spcPct val="90000"/>
              </a:lnSpc>
              <a:spcBef>
                <a:spcPts val="640"/>
              </a:spcBef>
              <a:spcAft>
                <a:spcPts val="0"/>
              </a:spcAft>
              <a:buClr>
                <a:srgbClr val="888888"/>
              </a:buClr>
              <a:buSzPct val="100000"/>
              <a:buFont typeface="Arial"/>
              <a:buNone/>
            </a:pPr>
            <a:endParaRPr sz="3200" b="0" i="0" u="none" strike="noStrike" cap="none" dirty="0">
              <a:solidFill>
                <a:srgbClr val="888888"/>
              </a:solidFill>
              <a:latin typeface="Calibri"/>
              <a:ea typeface="Calibri"/>
              <a:cs typeface="Calibri"/>
              <a:sym typeface="Calibri"/>
            </a:endParaRPr>
          </a:p>
          <a:p>
            <a:pPr marL="0" marR="0" lvl="0" indent="0" algn="ctr" rtl="0">
              <a:lnSpc>
                <a:spcPct val="90000"/>
              </a:lnSpc>
              <a:spcBef>
                <a:spcPts val="640"/>
              </a:spcBef>
              <a:buClr>
                <a:srgbClr val="888888"/>
              </a:buClr>
              <a:buSzPct val="100000"/>
              <a:buFont typeface="Arial"/>
              <a:buNone/>
            </a:pPr>
            <a:endParaRPr sz="3200" b="0" i="0" u="none" strike="noStrike" cap="none" dirty="0">
              <a:solidFill>
                <a:srgbClr val="888888"/>
              </a:solidFill>
              <a:latin typeface="Calibri"/>
              <a:ea typeface="Calibri"/>
              <a:cs typeface="Calibri"/>
              <a:sym typeface="Calibri"/>
            </a:endParaRPr>
          </a:p>
        </p:txBody>
      </p:sp>
      <p:pic>
        <p:nvPicPr>
          <p:cNvPr id="4" name="Shape 156" descr="StatChat Logo2.png"/>
          <p:cNvPicPr preferRelativeResize="0"/>
          <p:nvPr/>
        </p:nvPicPr>
        <p:blipFill rotWithShape="1">
          <a:blip r:embed="rId3">
            <a:alphaModFix/>
          </a:blip>
          <a:srcRect/>
          <a:stretch/>
        </p:blipFill>
        <p:spPr>
          <a:xfrm>
            <a:off x="8382000" y="4400550"/>
            <a:ext cx="514349" cy="5143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25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Objectives</a:t>
            </a:r>
          </a:p>
        </p:txBody>
      </p:sp>
      <p:sp>
        <p:nvSpPr>
          <p:cNvPr id="177" name="Shape 177"/>
          <p:cNvSpPr txBox="1">
            <a:spLocks noGrp="1"/>
          </p:cNvSpPr>
          <p:nvPr>
            <p:ph type="body" idx="1"/>
          </p:nvPr>
        </p:nvSpPr>
        <p:spPr>
          <a:xfrm>
            <a:off x="457200" y="1200150"/>
            <a:ext cx="8229600" cy="33944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538CD5"/>
              </a:buClr>
              <a:buSzPct val="100000"/>
              <a:buFont typeface="Arial"/>
              <a:buChar char="•"/>
            </a:pPr>
            <a:r>
              <a:rPr lang="en" sz="3000" b="1" i="0" u="none" strike="noStrike" cap="none" dirty="0">
                <a:solidFill>
                  <a:srgbClr val="538CD5"/>
                </a:solidFill>
                <a:latin typeface="Calibri"/>
                <a:ea typeface="Calibri"/>
                <a:cs typeface="Calibri"/>
                <a:sym typeface="Calibri"/>
              </a:rPr>
              <a:t>Define IDN, ACO, and GPO facilities. </a:t>
            </a:r>
          </a:p>
          <a:p>
            <a:pPr marL="342900" marR="0" lvl="0" indent="-342900" algn="l" rtl="0">
              <a:spcBef>
                <a:spcPts val="640"/>
              </a:spcBef>
              <a:spcAft>
                <a:spcPts val="0"/>
              </a:spcAft>
              <a:buClr>
                <a:srgbClr val="538CD5"/>
              </a:buClr>
              <a:buSzPct val="100000"/>
              <a:buFont typeface="Arial"/>
              <a:buChar char="•"/>
            </a:pPr>
            <a:r>
              <a:rPr lang="en" sz="3000" b="1" i="0" u="none" strike="noStrike" cap="none" dirty="0">
                <a:solidFill>
                  <a:srgbClr val="538CD5"/>
                </a:solidFill>
                <a:latin typeface="Calibri"/>
                <a:ea typeface="Calibri"/>
                <a:cs typeface="Calibri"/>
                <a:sym typeface="Calibri"/>
              </a:rPr>
              <a:t>Identify where to find actionable data on hospitals, surgeons, and surgical centers, </a:t>
            </a:r>
          </a:p>
          <a:p>
            <a:pPr marL="342900" marR="0" lvl="0" indent="-342900" algn="l" rtl="0">
              <a:spcBef>
                <a:spcPts val="640"/>
              </a:spcBef>
              <a:spcAft>
                <a:spcPts val="0"/>
              </a:spcAft>
              <a:buClr>
                <a:srgbClr val="538CD5"/>
              </a:buClr>
              <a:buSzPct val="100000"/>
              <a:buFont typeface="Arial"/>
              <a:buChar char="•"/>
            </a:pPr>
            <a:r>
              <a:rPr lang="en" sz="3000" b="1" i="0" u="none" strike="noStrike" cap="none" dirty="0">
                <a:solidFill>
                  <a:srgbClr val="538CD5"/>
                </a:solidFill>
                <a:latin typeface="Calibri"/>
                <a:ea typeface="Calibri"/>
                <a:cs typeface="Calibri"/>
                <a:sym typeface="Calibri"/>
              </a:rPr>
              <a:t>Social Selling/Social </a:t>
            </a:r>
            <a:r>
              <a:rPr lang="en" sz="3000" b="1" i="0" u="none" strike="noStrike" cap="none" dirty="0" smtClean="0">
                <a:solidFill>
                  <a:srgbClr val="538CD5"/>
                </a:solidFill>
                <a:latin typeface="Calibri"/>
                <a:ea typeface="Calibri"/>
                <a:cs typeface="Calibri"/>
                <a:sym typeface="Calibri"/>
              </a:rPr>
              <a:t>Listening</a:t>
            </a:r>
            <a:endParaRPr lang="en" sz="3000" b="1" i="0" u="none" strike="noStrike" cap="none" dirty="0">
              <a:solidFill>
                <a:srgbClr val="538CD5"/>
              </a:solidFill>
              <a:latin typeface="Calibri"/>
              <a:ea typeface="Calibri"/>
              <a:cs typeface="Calibri"/>
              <a:sym typeface="Calibri"/>
            </a:endParaRPr>
          </a:p>
          <a:p>
            <a:pPr marL="342900" marR="0" lvl="0" indent="-342900" algn="l" rtl="0">
              <a:spcBef>
                <a:spcPts val="640"/>
              </a:spcBef>
              <a:buClr>
                <a:srgbClr val="538CD5"/>
              </a:buClr>
              <a:buSzPct val="100000"/>
              <a:buFont typeface="Arial"/>
              <a:buChar char="•"/>
            </a:pPr>
            <a:r>
              <a:rPr lang="en" sz="3000" b="1" i="0" u="none" strike="noStrike" cap="none" dirty="0">
                <a:solidFill>
                  <a:srgbClr val="538CD5"/>
                </a:solidFill>
                <a:latin typeface="Calibri"/>
                <a:ea typeface="Calibri"/>
                <a:cs typeface="Calibri"/>
                <a:sym typeface="Calibri"/>
              </a:rPr>
              <a:t>Getting credible proposals in front of the right people, to include the surgeons themselves.</a:t>
            </a:r>
          </a:p>
        </p:txBody>
      </p:sp>
      <p:pic>
        <p:nvPicPr>
          <p:cNvPr id="4" name="Shape 156" descr="StatChat Logo2.png"/>
          <p:cNvPicPr preferRelativeResize="0"/>
          <p:nvPr/>
        </p:nvPicPr>
        <p:blipFill rotWithShape="1">
          <a:blip r:embed="rId3">
            <a:alphaModFix/>
          </a:blip>
          <a:srcRect/>
          <a:stretch/>
        </p:blipFill>
        <p:spPr>
          <a:xfrm>
            <a:off x="8229600" y="4400550"/>
            <a:ext cx="514349" cy="5143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prstGeom prst="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2800" b="0" i="0" u="none" strike="noStrike" cap="none" dirty="0">
                <a:solidFill>
                  <a:schemeClr val="dk1"/>
                </a:solidFill>
                <a:latin typeface="Calibri"/>
                <a:ea typeface="Calibri"/>
                <a:cs typeface="Calibri"/>
                <a:sym typeface="Calibri"/>
              </a:rPr>
              <a:t>CURRENT STATE OF THE HEALTHIT MARKET</a:t>
            </a:r>
          </a:p>
        </p:txBody>
      </p:sp>
      <p:sp>
        <p:nvSpPr>
          <p:cNvPr id="7" name="Text Placeholder 6"/>
          <p:cNvSpPr>
            <a:spLocks noGrp="1"/>
          </p:cNvSpPr>
          <p:nvPr>
            <p:ph type="body" idx="2"/>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Savvy Patients</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Finally a push for preventive health</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Emphasis on continued quality assurance from regulators and consumers</a:t>
            </a:r>
          </a:p>
          <a:p>
            <a:endParaRPr lang="en-US" dirty="0" smtClean="0"/>
          </a:p>
          <a:p>
            <a:endParaRPr lang="en-US" dirty="0"/>
          </a:p>
        </p:txBody>
      </p:sp>
      <p:sp>
        <p:nvSpPr>
          <p:cNvPr id="9" name="Text Placeholder 8"/>
          <p:cNvSpPr>
            <a:spLocks noGrp="1"/>
          </p:cNvSpPr>
          <p:nvPr>
            <p:ph type="body" idx="1"/>
          </p:nvPr>
        </p:nvSpPr>
        <p:spPr>
          <a:xfrm>
            <a:off x="609600" y="1200150"/>
            <a:ext cx="4038599" cy="3394472"/>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ACA (Obamacare)-Not perfect but here for now</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Penalties at all time highs (over ½ billion dollars expected for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2017)</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en-US" dirty="0"/>
          </a:p>
        </p:txBody>
      </p:sp>
      <p:pic>
        <p:nvPicPr>
          <p:cNvPr id="5" name="Shape 156" descr="StatChat Logo2.png"/>
          <p:cNvPicPr preferRelativeResize="0"/>
          <p:nvPr/>
        </p:nvPicPr>
        <p:blipFill rotWithShape="1">
          <a:blip r:embed="rId3">
            <a:alphaModFix/>
          </a:blip>
          <a:srcRect/>
          <a:stretch/>
        </p:blipFill>
        <p:spPr>
          <a:xfrm>
            <a:off x="8229600" y="4324350"/>
            <a:ext cx="514349" cy="51434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Who is this group?</a:t>
            </a:r>
          </a:p>
        </p:txBody>
      </p:sp>
      <p:sp>
        <p:nvSpPr>
          <p:cNvPr id="192" name="Shape 192"/>
          <p:cNvSpPr txBox="1">
            <a:spLocks noGrp="1"/>
          </p:cNvSpPr>
          <p:nvPr>
            <p:ph type="body" idx="1"/>
          </p:nvPr>
        </p:nvSpPr>
        <p:spPr>
          <a:xfrm>
            <a:off x="457200" y="1151334"/>
            <a:ext cx="4040187" cy="47982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 sz="3200" b="1" i="0" u="none" strike="noStrike" cap="none" dirty="0" smtClean="0">
                <a:solidFill>
                  <a:srgbClr val="3333CC"/>
                </a:solidFill>
                <a:latin typeface="Calibri"/>
                <a:ea typeface="Calibri"/>
                <a:cs typeface="Calibri"/>
                <a:sym typeface="Calibri"/>
              </a:rPr>
              <a:t>Surgeons</a:t>
            </a:r>
            <a:r>
              <a:rPr lang="en" sz="2400" b="1" i="0" u="none" strike="noStrike" cap="none" dirty="0" smtClean="0">
                <a:solidFill>
                  <a:schemeClr val="dk1"/>
                </a:solidFill>
                <a:latin typeface="Calibri"/>
                <a:ea typeface="Calibri"/>
                <a:cs typeface="Calibri"/>
                <a:sym typeface="Calibri"/>
              </a:rPr>
              <a:t> </a:t>
            </a:r>
            <a:endParaRPr lang="en" sz="2400" b="1"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body" idx="2"/>
          </p:nvPr>
        </p:nvSpPr>
        <p:spPr>
          <a:xfrm>
            <a:off x="457200" y="1631156"/>
            <a:ext cx="4040187" cy="2963465"/>
          </a:xfrm>
          <a:prstGeom prst="round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t" anchorCtr="0">
            <a:noAutofit/>
          </a:bodyPr>
          <a:lstStyle/>
          <a:p>
            <a:pPr indent="-342900">
              <a:spcBef>
                <a:spcPts val="0"/>
              </a:spcBef>
            </a:pPr>
            <a:r>
              <a:rPr lang="en-US" sz="3200" b="0" i="0" u="none" strike="noStrike" cap="none" dirty="0" smtClean="0">
                <a:solidFill>
                  <a:schemeClr val="dk1"/>
                </a:solidFill>
                <a:latin typeface="Calibri"/>
                <a:ea typeface="Calibri"/>
                <a:cs typeface="Calibri"/>
                <a:sym typeface="Calibri"/>
              </a:rPr>
              <a:t>Greater decision-making authority</a:t>
            </a:r>
          </a:p>
          <a:p>
            <a:pPr indent="-342900">
              <a:spcBef>
                <a:spcPts val="0"/>
              </a:spcBef>
            </a:pPr>
            <a:r>
              <a:rPr lang="en-US" sz="3200" dirty="0" smtClean="0"/>
              <a:t>Self-interest</a:t>
            </a:r>
          </a:p>
          <a:p>
            <a:pPr indent="-342900">
              <a:spcBef>
                <a:spcPts val="0"/>
              </a:spcBef>
            </a:pPr>
            <a:r>
              <a:rPr lang="en-US" sz="3200" dirty="0" smtClean="0"/>
              <a:t>Looking for the next big thing </a:t>
            </a:r>
            <a:endParaRPr sz="3200" b="0" i="0" u="none" strike="noStrike" cap="none" dirty="0">
              <a:solidFill>
                <a:schemeClr val="dk1"/>
              </a:solidFill>
              <a:latin typeface="Calibri"/>
              <a:ea typeface="Calibri"/>
              <a:cs typeface="Calibri"/>
              <a:sym typeface="Calibri"/>
            </a:endParaRPr>
          </a:p>
        </p:txBody>
      </p:sp>
      <p:sp>
        <p:nvSpPr>
          <p:cNvPr id="194" name="Shape 194"/>
          <p:cNvSpPr txBox="1">
            <a:spLocks noGrp="1"/>
          </p:cNvSpPr>
          <p:nvPr>
            <p:ph type="body" idx="3"/>
          </p:nvPr>
        </p:nvSpPr>
        <p:spPr>
          <a:xfrm>
            <a:off x="4645025" y="1151334"/>
            <a:ext cx="4041774" cy="479821"/>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 sz="2800" b="1" i="0" u="none" strike="noStrike" cap="none" dirty="0" smtClean="0">
                <a:solidFill>
                  <a:srgbClr val="3333CC"/>
                </a:solidFill>
                <a:latin typeface="Calibri"/>
                <a:ea typeface="Calibri"/>
                <a:cs typeface="Calibri"/>
                <a:sym typeface="Calibri"/>
              </a:rPr>
              <a:t>Hospitals </a:t>
            </a:r>
            <a:r>
              <a:rPr lang="en" sz="2800" b="1" i="0" u="none" strike="noStrike" cap="none" dirty="0">
                <a:solidFill>
                  <a:srgbClr val="3333CC"/>
                </a:solidFill>
                <a:latin typeface="Calibri"/>
                <a:ea typeface="Calibri"/>
                <a:cs typeface="Calibri"/>
                <a:sym typeface="Calibri"/>
              </a:rPr>
              <a:t>&amp; </a:t>
            </a:r>
            <a:r>
              <a:rPr lang="en" sz="2800" b="1" i="0" u="none" strike="noStrike" cap="none" dirty="0" smtClean="0">
                <a:solidFill>
                  <a:srgbClr val="3333CC"/>
                </a:solidFill>
                <a:latin typeface="Calibri"/>
                <a:ea typeface="Calibri"/>
                <a:cs typeface="Calibri"/>
                <a:sym typeface="Calibri"/>
              </a:rPr>
              <a:t>Surgi-centers</a:t>
            </a:r>
            <a:endParaRPr lang="en" sz="2800" b="1" i="0" u="none" strike="noStrike" cap="none" dirty="0">
              <a:solidFill>
                <a:srgbClr val="3333CC"/>
              </a:solidFill>
              <a:latin typeface="Calibri"/>
              <a:ea typeface="Calibri"/>
              <a:cs typeface="Calibri"/>
              <a:sym typeface="Calibri"/>
            </a:endParaRPr>
          </a:p>
        </p:txBody>
      </p:sp>
      <p:sp>
        <p:nvSpPr>
          <p:cNvPr id="195" name="Shape 195"/>
          <p:cNvSpPr txBox="1">
            <a:spLocks noGrp="1"/>
          </p:cNvSpPr>
          <p:nvPr>
            <p:ph type="body" idx="4"/>
          </p:nvPr>
        </p:nvSpPr>
        <p:spPr>
          <a:xfrm>
            <a:off x="4645025" y="1631156"/>
            <a:ext cx="4041774" cy="2963465"/>
          </a:xfrm>
          <a:prstGeom prst="roundRect">
            <a:avLst/>
          </a:prstGeom>
          <a:ln/>
        </p:spPr>
        <p:style>
          <a:lnRef idx="1">
            <a:schemeClr val="accent1"/>
          </a:lnRef>
          <a:fillRef idx="2">
            <a:schemeClr val="accent1"/>
          </a:fillRef>
          <a:effectRef idx="1">
            <a:schemeClr val="accent1"/>
          </a:effectRef>
          <a:fontRef idx="minor">
            <a:schemeClr val="dk1"/>
          </a:fontRef>
        </p:style>
        <p:txBody>
          <a:bodyPr lIns="91425" tIns="45700" rIns="91425" bIns="45700" anchor="t" anchorCtr="0">
            <a:noAutofit/>
          </a:bodyPr>
          <a:lstStyle/>
          <a:p>
            <a:pPr indent="-342900">
              <a:spcBef>
                <a:spcPts val="0"/>
              </a:spcBef>
            </a:pPr>
            <a:r>
              <a:rPr lang="en-US" sz="3200" b="0" i="0" u="none" strike="noStrike" cap="none" dirty="0" smtClean="0">
                <a:solidFill>
                  <a:schemeClr val="dk1"/>
                </a:solidFill>
                <a:latin typeface="Calibri"/>
                <a:ea typeface="Calibri"/>
                <a:cs typeface="Calibri"/>
                <a:sym typeface="Calibri"/>
              </a:rPr>
              <a:t>Consolidations</a:t>
            </a:r>
          </a:p>
          <a:p>
            <a:pPr indent="-342900">
              <a:spcBef>
                <a:spcPts val="0"/>
              </a:spcBef>
            </a:pPr>
            <a:r>
              <a:rPr lang="en-US" sz="3200" dirty="0" smtClean="0"/>
              <a:t>Tight capital budgets</a:t>
            </a:r>
          </a:p>
          <a:p>
            <a:pPr indent="-342900">
              <a:spcBef>
                <a:spcPts val="0"/>
              </a:spcBef>
            </a:pPr>
            <a:r>
              <a:rPr lang="en-US" sz="3200" b="0" i="0" u="none" strike="noStrike" cap="none" dirty="0" smtClean="0">
                <a:solidFill>
                  <a:schemeClr val="dk1"/>
                </a:solidFill>
                <a:latin typeface="Calibri"/>
                <a:ea typeface="Calibri"/>
                <a:cs typeface="Calibri"/>
                <a:sym typeface="Calibri"/>
              </a:rPr>
              <a:t>Empty beds</a:t>
            </a:r>
          </a:p>
          <a:p>
            <a:pPr indent="-342900">
              <a:spcBef>
                <a:spcPts val="0"/>
              </a:spcBef>
              <a:buNone/>
            </a:pPr>
            <a:endParaRPr sz="3200" b="0" i="0" u="none" strike="noStrike" cap="none" dirty="0">
              <a:solidFill>
                <a:schemeClr val="dk1"/>
              </a:solidFill>
              <a:latin typeface="Calibri"/>
              <a:ea typeface="Calibri"/>
              <a:cs typeface="Calibri"/>
              <a:sym typeface="Calibri"/>
            </a:endParaRPr>
          </a:p>
        </p:txBody>
      </p:sp>
      <p:pic>
        <p:nvPicPr>
          <p:cNvPr id="7" name="Shape 156" descr="StatChat Logo2.png"/>
          <p:cNvPicPr preferRelativeResize="0"/>
          <p:nvPr/>
        </p:nvPicPr>
        <p:blipFill rotWithShape="1">
          <a:blip r:embed="rId3">
            <a:alphaModFix/>
          </a:blip>
          <a:srcRect/>
          <a:stretch/>
        </p:blipFill>
        <p:spPr>
          <a:xfrm>
            <a:off x="8610600" y="4552950"/>
            <a:ext cx="285749" cy="43814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IDNs, ACOs, GPOs</a:t>
            </a:r>
          </a:p>
        </p:txBody>
      </p:sp>
      <p:sp>
        <p:nvSpPr>
          <p:cNvPr id="7" name="Text Placeholder 6"/>
          <p:cNvSpPr>
            <a:spLocks noGrp="1"/>
          </p:cNvSpPr>
          <p:nvPr>
            <p:ph type="body" idx="1"/>
          </p:nvPr>
        </p:nvSpPr>
        <p:spPr/>
        <p:txBody>
          <a:bodyPr/>
          <a:lstStyle/>
          <a:p>
            <a:r>
              <a:rPr lang="en-US" dirty="0" smtClean="0"/>
              <a:t>IDN: Integrated Delivery Networks</a:t>
            </a:r>
          </a:p>
          <a:p>
            <a:r>
              <a:rPr lang="en-US" dirty="0" smtClean="0"/>
              <a:t>ACO- Accountable Care Organizations</a:t>
            </a:r>
          </a:p>
          <a:p>
            <a:r>
              <a:rPr lang="en-US" dirty="0" smtClean="0"/>
              <a:t>GPO-Group Purchasing Organization</a:t>
            </a:r>
            <a:endParaRPr lang="en-US" dirty="0"/>
          </a:p>
        </p:txBody>
      </p:sp>
      <p:pic>
        <p:nvPicPr>
          <p:cNvPr id="4" name="Shape 156" descr="StatChat Logo2.png"/>
          <p:cNvPicPr preferRelativeResize="0"/>
          <p:nvPr/>
        </p:nvPicPr>
        <p:blipFill rotWithShape="1">
          <a:blip r:embed="rId3">
            <a:alphaModFix/>
          </a:blip>
          <a:srcRect/>
          <a:stretch/>
        </p:blipFill>
        <p:spPr>
          <a:xfrm>
            <a:off x="8229600" y="4171950"/>
            <a:ext cx="514349" cy="51434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1101</Words>
  <Application>Microsoft Office PowerPoint</Application>
  <PresentationFormat>On-screen Show (16:9)</PresentationFormat>
  <Paragraphs>120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Hospitals, Surgeons &amp; Centers, Oh my!</vt:lpstr>
      <vt:lpstr>Speaker Introductions</vt:lpstr>
      <vt:lpstr>Speaker Introduction</vt:lpstr>
      <vt:lpstr>Sponsorship</vt:lpstr>
      <vt:lpstr>Agenda</vt:lpstr>
      <vt:lpstr>Objectives</vt:lpstr>
      <vt:lpstr>CURRENT STATE OF THE HEALTHIT MARKET</vt:lpstr>
      <vt:lpstr>Who is this group?</vt:lpstr>
      <vt:lpstr>IDNs, ACOs, GPOs</vt:lpstr>
      <vt:lpstr>RFPs=Request for proposals, State hospital competitive bidding=Competitive Bidding, &amp; CONs = Certificates of Need</vt:lpstr>
      <vt:lpstr>How to get Surgeons to Engage : Not so much features and benefits but P+P </vt:lpstr>
      <vt:lpstr>Slide 12</vt:lpstr>
      <vt:lpstr>Slide 13</vt:lpstr>
      <vt:lpstr>     The Buyer’s journey Who will unpack my bags? </vt:lpstr>
      <vt:lpstr>How to find buyers </vt:lpstr>
      <vt:lpstr>  How to find buyers:  Social Phishing is not just for hackers </vt:lpstr>
      <vt:lpstr>Slide 17</vt:lpstr>
      <vt:lpstr>Why knowledge of Supply chain mgt is vital</vt:lpstr>
      <vt:lpstr>Slide 19</vt:lpstr>
      <vt:lpstr>Building a community of providers</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AskShereese</dc:creator>
  <cp:lastModifiedBy>AskShereese</cp:lastModifiedBy>
  <cp:revision>99</cp:revision>
  <dcterms:modified xsi:type="dcterms:W3CDTF">2017-03-28T17:44:00Z</dcterms:modified>
</cp:coreProperties>
</file>