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94" r:id="rId2"/>
    <p:sldId id="419" r:id="rId3"/>
    <p:sldId id="387" r:id="rId4"/>
    <p:sldId id="409" r:id="rId5"/>
    <p:sldId id="390" r:id="rId6"/>
    <p:sldId id="427" r:id="rId7"/>
    <p:sldId id="398" r:id="rId8"/>
    <p:sldId id="430" r:id="rId9"/>
    <p:sldId id="434" r:id="rId10"/>
    <p:sldId id="400" r:id="rId11"/>
    <p:sldId id="395" r:id="rId12"/>
    <p:sldId id="417" r:id="rId13"/>
    <p:sldId id="396" r:id="rId14"/>
    <p:sldId id="431" r:id="rId15"/>
    <p:sldId id="401" r:id="rId16"/>
    <p:sldId id="418" r:id="rId17"/>
    <p:sldId id="432" r:id="rId18"/>
    <p:sldId id="385" r:id="rId19"/>
    <p:sldId id="433" r:id="rId20"/>
    <p:sldId id="416" r:id="rId21"/>
    <p:sldId id="389" r:id="rId22"/>
    <p:sldId id="429" r:id="rId23"/>
    <p:sldId id="392" r:id="rId24"/>
    <p:sldId id="413" r:id="rId25"/>
    <p:sldId id="435" r:id="rId26"/>
    <p:sldId id="428" r:id="rId27"/>
    <p:sldId id="436" r:id="rId28"/>
    <p:sldId id="421" r:id="rId29"/>
    <p:sldId id="422" r:id="rId30"/>
    <p:sldId id="423" r:id="rId31"/>
    <p:sldId id="424" r:id="rId32"/>
    <p:sldId id="426" r:id="rId33"/>
    <p:sldId id="425" r:id="rId34"/>
    <p:sldId id="410" r:id="rId35"/>
    <p:sldId id="415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A44"/>
    <a:srgbClr val="611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0" autoAdjust="0"/>
    <p:restoredTop sz="83359" autoAdjust="0"/>
  </p:normalViewPr>
  <p:slideViewPr>
    <p:cSldViewPr snapToObjects="1">
      <p:cViewPr>
        <p:scale>
          <a:sx n="100" d="100"/>
          <a:sy n="100" d="100"/>
        </p:scale>
        <p:origin x="-1608" y="-5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1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AD41C-17E7-0F48-9AAF-A3AB0F312883}" type="datetimeFigureOut">
              <a:rPr lang="en-US" smtClean="0"/>
              <a:pPr/>
              <a:t>4/29/15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9B2DD-1B7B-6E40-80FB-1F4DED9F5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85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50609-B788-5140-A7AC-7EA7BA9254EE}" type="datetimeFigureOut">
              <a:rPr lang="en-US" smtClean="0"/>
              <a:pPr/>
              <a:t>4/29/15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5D643-15C7-2A47-AC43-FBD8735F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5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the story “No More</a:t>
            </a:r>
            <a:r>
              <a:rPr lang="en-US" baseline="0" dirty="0" smtClean="0"/>
              <a:t> Boring Brands” in Chief Content Officer Magazine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contentmarketinginstitute.com</a:t>
            </a:r>
            <a:r>
              <a:rPr lang="en-US" dirty="0" smtClean="0"/>
              <a:t>/2014/11/no-more-boring-brands-creative-content/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Skiing or</a:t>
            </a:r>
            <a:r>
              <a:rPr lang="en-US" baseline="0" dirty="0" smtClean="0"/>
              <a:t> photographer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0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Physician</a:t>
            </a:r>
            <a:r>
              <a:rPr lang="en-US" baseline="0" dirty="0" smtClean="0"/>
              <a:t>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3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the person in the org from outside healthcare.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9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Caterpillar</a:t>
            </a:r>
            <a:r>
              <a:rPr lang="en-US" baseline="0" dirty="0" smtClean="0"/>
              <a:t> filmed JENGA game using it’s equipment as part of its “Built for It” campaign.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1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post http://</a:t>
            </a:r>
            <a:r>
              <a:rPr lang="en-US" dirty="0" err="1" smtClean="0"/>
              <a:t>mediashower.com</a:t>
            </a:r>
            <a:r>
              <a:rPr lang="en-US" dirty="0" smtClean="0"/>
              <a:t>/blog/improve-your-marketing-focus-in-10-minutes/</a:t>
            </a:r>
          </a:p>
          <a:p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have a limited supply of energy.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have a limited supply of attention.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have a limited supply of time, and money, and resources.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 it on what matters.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9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 True. Be Honest.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“Steal</a:t>
            </a:r>
            <a:r>
              <a:rPr lang="en-US" baseline="0" dirty="0" smtClean="0"/>
              <a:t> Like an Artist”   Chris kayak photo on </a:t>
            </a:r>
            <a:r>
              <a:rPr lang="en-US" baseline="0" dirty="0" err="1" smtClean="0"/>
              <a:t>iPHone</a:t>
            </a:r>
            <a:r>
              <a:rPr lang="en-US" baseline="0" dirty="0" smtClean="0"/>
              <a:t> camera 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5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squirm stock</a:t>
            </a:r>
            <a:r>
              <a:rPr lang="en-US" baseline="0" dirty="0" smtClean="0"/>
              <a:t> photo.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3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Winning award</a:t>
            </a:r>
            <a:r>
              <a:rPr lang="en-US" baseline="0" dirty="0" smtClean="0"/>
              <a:t> stock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9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Bumjee</a:t>
            </a:r>
            <a:r>
              <a:rPr lang="en-US" dirty="0" smtClean="0"/>
              <a:t> jump stock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5D643-15C7-2A47-AC43-FBD8735FE95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9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13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11131"/>
                </a:solidFill>
                <a:latin typeface="Avenir Book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8" name="Picture 7" descr="footer-16x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" y="5041107"/>
            <a:ext cx="9144000" cy="9589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03200" y="1943100"/>
            <a:ext cx="9677400" cy="1063229"/>
          </a:xfrm>
          <a:prstGeom prst="rect">
            <a:avLst/>
          </a:prstGeom>
          <a:solidFill>
            <a:srgbClr val="6111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63641" cy="1063229"/>
          </a:xfrm>
          <a:prstGeom prst="rect">
            <a:avLst/>
          </a:prstGeom>
          <a:solidFill>
            <a:srgbClr val="6111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 descr="footer-16x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" y="5041107"/>
            <a:ext cx="9144000" cy="9589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133350"/>
            <a:ext cx="7924800" cy="7620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Avenir Book"/>
                <a:cs typeface="Avenir Book"/>
              </a:defRPr>
            </a:lvl1pPr>
            <a:lvl2pPr marL="457200" indent="0">
              <a:buNone/>
              <a:defRPr>
                <a:latin typeface="Avenir Book"/>
                <a:cs typeface="Avenir Book"/>
              </a:defRPr>
            </a:lvl2pPr>
            <a:lvl3pPr marL="914400" indent="0">
              <a:buNone/>
              <a:defRPr>
                <a:latin typeface="Avenir Book"/>
                <a:cs typeface="Avenir Book"/>
              </a:defRPr>
            </a:lvl3pPr>
            <a:lvl4pPr marL="1371600" indent="0">
              <a:buNone/>
              <a:defRPr>
                <a:latin typeface="Avenir Book"/>
                <a:cs typeface="Avenir Book"/>
              </a:defRPr>
            </a:lvl4pPr>
            <a:lvl5pPr marL="1828800" indent="0">
              <a:buNone/>
              <a:defRPr>
                <a:latin typeface="Avenir Book"/>
                <a:cs typeface="Avenir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63641" cy="666750"/>
          </a:xfrm>
          <a:prstGeom prst="rect">
            <a:avLst/>
          </a:prstGeom>
          <a:solidFill>
            <a:srgbClr val="6111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 descr="footer-16x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" y="5041107"/>
            <a:ext cx="9144000" cy="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38150"/>
            <a:ext cx="640080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611131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en-US" dirty="0" smtClean="0"/>
              <a:t>Slide Title</a:t>
            </a:r>
          </a:p>
        </p:txBody>
      </p:sp>
      <p:pic>
        <p:nvPicPr>
          <p:cNvPr id="4" name="Picture 3" descr="footer-16x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" y="5041107"/>
            <a:ext cx="9144000" cy="95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ter-16x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" y="5041107"/>
            <a:ext cx="9144000" cy="95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82186"/>
            <a:ext cx="9138462" cy="161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9163641" cy="1063229"/>
          </a:xfrm>
          <a:prstGeom prst="rect">
            <a:avLst/>
          </a:prstGeom>
          <a:solidFill>
            <a:srgbClr val="6111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q-ppt-contact-16-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886200" cy="5010150"/>
          </a:xfrm>
          <a:prstGeom prst="rect">
            <a:avLst/>
          </a:prstGeom>
          <a:solidFill>
            <a:srgbClr val="6111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ter-16x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" y="5041107"/>
            <a:ext cx="9144000" cy="958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43400" y="514350"/>
            <a:ext cx="4343400" cy="3962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58304" y="551284"/>
            <a:ext cx="3429000" cy="1295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227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01045039Mediu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769"/>
            <a:ext cx="9197132" cy="5172269"/>
          </a:xfrm>
          <a:prstGeom prst="rect">
            <a:avLst/>
          </a:prstGeom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609600" y="3257550"/>
            <a:ext cx="7848600" cy="685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  <a:cs typeface="Avenir Heavy"/>
              </a:rPr>
              <a:t>Marketing in the Realm of the </a:t>
            </a:r>
            <a:r>
              <a:rPr lang="en-US" dirty="0" smtClean="0">
                <a:solidFill>
                  <a:srgbClr val="FFFFFF"/>
                </a:solidFill>
                <a:latin typeface="+mj-lt"/>
                <a:cs typeface="Avenir Heavy"/>
              </a:rPr>
              <a:t>BOLD</a:t>
            </a:r>
            <a:endParaRPr lang="en-US" dirty="0" smtClean="0">
              <a:solidFill>
                <a:srgbClr val="FFFFFF"/>
              </a:solidFill>
              <a:latin typeface="+mj-lt"/>
              <a:cs typeface="Avenir Heavy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+mj-lt"/>
                <a:cs typeface="Avenir Heavy"/>
              </a:rPr>
              <a:t>HITMC 2015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FFFF"/>
                </a:solidFill>
                <a:latin typeface="+mj-lt"/>
                <a:cs typeface="Avenir Heavy"/>
              </a:rPr>
              <a:t>Christine Slocumb</a:t>
            </a:r>
          </a:p>
        </p:txBody>
      </p:sp>
      <p:pic>
        <p:nvPicPr>
          <p:cNvPr id="4" name="Picture 3" descr="ClarityQuest-Logo-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4171950"/>
            <a:ext cx="2074654" cy="8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05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3993658Mediu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-105133"/>
            <a:ext cx="9296400" cy="571049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56119"/>
            <a:ext cx="6400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Challenge the Status Quo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9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7440358Lar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8604" cy="5190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229392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611131"/>
                </a:solidFill>
              </a:rPr>
              <a:t>Use Humor</a:t>
            </a:r>
            <a:endParaRPr lang="en-US" sz="3600" dirty="0">
              <a:solidFill>
                <a:srgbClr val="611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1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48729346Lar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657"/>
          <a:stretch/>
        </p:blipFill>
        <p:spPr>
          <a:xfrm>
            <a:off x="-12463" y="-95250"/>
            <a:ext cx="9296400" cy="61216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00200" y="398106"/>
            <a:ext cx="3505200" cy="914400"/>
          </a:xfrm>
        </p:spPr>
        <p:txBody>
          <a:bodyPr/>
          <a:lstStyle/>
          <a:p>
            <a:r>
              <a:rPr lang="en-US" dirty="0" smtClean="0"/>
              <a:t>Feature Your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0562"/>
            <a:ext cx="2491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Be Different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4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7 at 11.54.13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29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0884289Mediu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457" y="0"/>
            <a:ext cx="9390857" cy="531145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438150"/>
            <a:ext cx="19812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Have fun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6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erpillar_Jenga_out of the ordinary_tcm111-214357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3399" y="-409381"/>
            <a:ext cx="9829800" cy="575232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761792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112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7 at 3.14.57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0" y="0"/>
            <a:ext cx="9169400" cy="53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2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355390" cy="52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6100" y="1809750"/>
            <a:ext cx="783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611131"/>
                </a:solidFill>
                <a:latin typeface="Avenir Book"/>
                <a:cs typeface="Avenir Book"/>
              </a:rPr>
              <a:t>If </a:t>
            </a:r>
            <a:r>
              <a:rPr lang="en-US" sz="3200" dirty="0">
                <a:solidFill>
                  <a:srgbClr val="611131"/>
                </a:solidFill>
                <a:latin typeface="Avenir Book"/>
                <a:cs typeface="Avenir Book"/>
              </a:rPr>
              <a:t>you could only use one marketing channel to reach your customer, which would it be?</a:t>
            </a:r>
          </a:p>
        </p:txBody>
      </p:sp>
    </p:spTree>
    <p:extLst>
      <p:ext uri="{BB962C8B-B14F-4D97-AF65-F5344CB8AC3E}">
        <p14:creationId xmlns:p14="http://schemas.microsoft.com/office/powerpoint/2010/main" val="80584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7-tag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787902"/>
            <a:ext cx="8839200" cy="603504"/>
          </a:xfrm>
          <a:prstGeom prst="rect">
            <a:avLst/>
          </a:prstGeom>
        </p:spPr>
      </p:pic>
      <p:pic>
        <p:nvPicPr>
          <p:cNvPr id="4" name="Picture 3" descr="logo-m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1" y="867674"/>
            <a:ext cx="8896467" cy="25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2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9055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11131"/>
                </a:solidFill>
              </a:rPr>
              <a:t>E</a:t>
            </a:r>
            <a:r>
              <a:rPr lang="en-US" sz="2800" dirty="0" smtClean="0">
                <a:solidFill>
                  <a:srgbClr val="611131"/>
                </a:solidFill>
              </a:rPr>
              <a:t>xperiment </a:t>
            </a:r>
            <a:r>
              <a:rPr lang="en-US" sz="2800" dirty="0">
                <a:solidFill>
                  <a:srgbClr val="611131"/>
                </a:solidFill>
              </a:rPr>
              <a:t>with a new channel</a:t>
            </a:r>
          </a:p>
        </p:txBody>
      </p:sp>
      <p:pic>
        <p:nvPicPr>
          <p:cNvPr id="4" name="Picture 3" descr="iStock_000040943702Mediu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1200150"/>
            <a:ext cx="3499923" cy="35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29050038_Ful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74"/>
          <a:stretch/>
        </p:blipFill>
        <p:spPr>
          <a:xfrm>
            <a:off x="0" y="-2333"/>
            <a:ext cx="9228399" cy="56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q-ppt-chapter-brea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2235200" y="1809750"/>
            <a:ext cx="4724400" cy="91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Getting Out of Creative Ruts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9488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2305787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361950"/>
            <a:ext cx="476404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Get out (of your office)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2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38150"/>
            <a:ext cx="1905000" cy="914400"/>
          </a:xfrm>
        </p:spPr>
        <p:txBody>
          <a:bodyPr/>
          <a:lstStyle/>
          <a:p>
            <a:r>
              <a:rPr lang="en-US" dirty="0" smtClean="0"/>
              <a:t>Read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471" y="590550"/>
            <a:ext cx="364185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63500"/>
            <a:ext cx="4861560" cy="4946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86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q-ppt-chapter-brea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09800" y="1962150"/>
            <a:ext cx="4724400" cy="91440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Getting Buy-In For</a:t>
            </a:r>
            <a:r>
              <a:rPr lang="en-US" sz="4400" dirty="0" smtClean="0">
                <a:solidFill>
                  <a:schemeClr val="bg1"/>
                </a:solidFill>
              </a:rPr>
              <a:t> BOLD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1473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1328835"/>
            <a:ext cx="8153400" cy="914400"/>
          </a:xfrm>
        </p:spPr>
        <p:txBody>
          <a:bodyPr/>
          <a:lstStyle/>
          <a:p>
            <a:pPr algn="ctr"/>
            <a:r>
              <a:rPr lang="en-US" dirty="0" smtClean="0"/>
              <a:t>One of your goals in marketing should be to make your C-level at least a little uncomfortable…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  (in a good way)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7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eamstime_xs_4281117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1089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3899" y="133350"/>
            <a:ext cx="6400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Share BOLD Success Stories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583182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-95250"/>
            <a:ext cx="9312034" cy="5334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57150"/>
            <a:ext cx="70104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Show How Your Competition is BOLD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7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17 at 3.07.4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573725"/>
            <a:ext cx="9296400" cy="62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1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38747422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9194800" cy="532194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Tap into </a:t>
            </a:r>
            <a:r>
              <a:rPr lang="en-US" dirty="0" smtClean="0"/>
              <a:t>Naysayers’ </a:t>
            </a:r>
            <a:r>
              <a:rPr lang="en-US" dirty="0" smtClean="0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3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34575006Mediu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"/>
          <a:stretch/>
        </p:blipFill>
        <p:spPr>
          <a:xfrm>
            <a:off x="-36188" y="-1"/>
            <a:ext cx="9180187" cy="557557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0611" y="133350"/>
            <a:ext cx="4495800" cy="914400"/>
          </a:xfrm>
        </p:spPr>
        <p:txBody>
          <a:bodyPr/>
          <a:lstStyle/>
          <a:p>
            <a:r>
              <a:rPr lang="en-US" dirty="0" smtClean="0"/>
              <a:t>Enlist a Thought Leader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2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30239218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21646" y="-31491"/>
            <a:ext cx="9635309" cy="539542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38150"/>
            <a:ext cx="3429000" cy="914400"/>
          </a:xfrm>
        </p:spPr>
        <p:txBody>
          <a:bodyPr/>
          <a:lstStyle/>
          <a:p>
            <a:r>
              <a:rPr lang="en-US" dirty="0" smtClean="0"/>
              <a:t>Find An (Unlikely) Champion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7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7329893Mediu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38" y="-6220"/>
            <a:ext cx="9178438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285750"/>
            <a:ext cx="472296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Make a friend in Legal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8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52550"/>
            <a:ext cx="9144000" cy="9144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YOU HAVE THE POWER TO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GROW YOUR COMANY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14350"/>
            <a:ext cx="52780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Blog:  </a:t>
            </a:r>
            <a:r>
              <a:rPr lang="en-US" sz="3200" dirty="0" err="1" smtClean="0">
                <a:solidFill>
                  <a:schemeClr val="bg1"/>
                </a:solidFill>
              </a:rPr>
              <a:t>clarityqst.com</a:t>
            </a:r>
            <a:r>
              <a:rPr lang="en-US" sz="3200" dirty="0" smtClean="0">
                <a:solidFill>
                  <a:schemeClr val="bg1"/>
                </a:solidFill>
              </a:rPr>
              <a:t>/blog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Twitter: @</a:t>
            </a:r>
            <a:r>
              <a:rPr lang="en-US" sz="3200" dirty="0" err="1" smtClean="0">
                <a:solidFill>
                  <a:schemeClr val="bg1"/>
                </a:solidFill>
              </a:rPr>
              <a:t>CSlocumb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4331821"/>
            <a:ext cx="246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5F1A44"/>
                </a:solidFill>
              </a:rPr>
              <a:t>Thank you! </a:t>
            </a:r>
            <a:endParaRPr lang="en-US" sz="2800" dirty="0">
              <a:solidFill>
                <a:srgbClr val="5F1A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2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5800" y="1123950"/>
            <a:ext cx="7696200" cy="914400"/>
          </a:xfrm>
        </p:spPr>
        <p:txBody>
          <a:bodyPr/>
          <a:lstStyle/>
          <a:p>
            <a:pPr algn="ctr"/>
            <a:r>
              <a:rPr lang="en-US" dirty="0"/>
              <a:t>If you don't let your marketing </a:t>
            </a:r>
            <a:r>
              <a:rPr lang="en-US" dirty="0" smtClean="0"/>
              <a:t>team </a:t>
            </a:r>
            <a:r>
              <a:rPr lang="en-US" dirty="0"/>
              <a:t>be proud and a bit "out </a:t>
            </a:r>
            <a:r>
              <a:rPr lang="en-US" dirty="0" smtClean="0"/>
              <a:t>there”…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</a:t>
            </a:r>
            <a:r>
              <a:rPr lang="en-US" dirty="0"/>
              <a:t>then you might as well fire them. </a:t>
            </a:r>
          </a:p>
        </p:txBody>
      </p:sp>
    </p:spTree>
    <p:extLst>
      <p:ext uri="{BB962C8B-B14F-4D97-AF65-F5344CB8AC3E}">
        <p14:creationId xmlns:p14="http://schemas.microsoft.com/office/powerpoint/2010/main" val="77772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34801290Mediu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25"/>
          <a:stretch/>
        </p:blipFill>
        <p:spPr>
          <a:xfrm>
            <a:off x="-230897" y="-125963"/>
            <a:ext cx="9374897" cy="5269462"/>
          </a:xfrm>
          <a:prstGeom prst="rect">
            <a:avLst/>
          </a:prstGeom>
        </p:spPr>
      </p:pic>
      <p:sp>
        <p:nvSpPr>
          <p:cNvPr id="3" name="Content Placeholder 1"/>
          <p:cNvSpPr txBox="1">
            <a:spLocks/>
          </p:cNvSpPr>
          <p:nvPr/>
        </p:nvSpPr>
        <p:spPr>
          <a:xfrm>
            <a:off x="304800" y="130240"/>
            <a:ext cx="8917697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"</a:t>
            </a:r>
            <a:r>
              <a:rPr lang="en-US" b="1" dirty="0" smtClean="0">
                <a:solidFill>
                  <a:schemeClr val="bg1"/>
                </a:solidFill>
              </a:rPr>
              <a:t>We're a humble organization, but as marketers you can't be humble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                                        Renee Richardson, Caterpillar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18135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75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q-ppt-chapter-brea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1905000" y="2266950"/>
            <a:ext cx="5029200" cy="9144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Ways You Can Be BOLD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11131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22066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40764422Mediu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153" r="-2823"/>
          <a:stretch/>
        </p:blipFill>
        <p:spPr>
          <a:xfrm>
            <a:off x="-14212" y="-327269"/>
            <a:ext cx="9787382" cy="5470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323165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Be a storyteller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50749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" y="1123950"/>
            <a:ext cx="4419600" cy="4572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71067" y="514350"/>
            <a:ext cx="2231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2056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685800" y="1123950"/>
            <a:ext cx="7696200" cy="91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611131"/>
                </a:solidFill>
              </a:rPr>
              <a:t>“…people will forget what you said, people will forget what you did, but </a:t>
            </a:r>
            <a:r>
              <a:rPr lang="en-US" sz="4000" dirty="0" smtClean="0">
                <a:solidFill>
                  <a:srgbClr val="611131"/>
                </a:solidFill>
              </a:rPr>
              <a:t>people will never forget how you made them feel</a:t>
            </a:r>
            <a:r>
              <a:rPr lang="en-US" dirty="0" smtClean="0">
                <a:solidFill>
                  <a:srgbClr val="611131"/>
                </a:solidFill>
              </a:rPr>
              <a:t>.” 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rgbClr val="611131"/>
                </a:solidFill>
              </a:rPr>
              <a:t>- Maya Angelou</a:t>
            </a:r>
            <a:endParaRPr lang="en-US" sz="2400" dirty="0">
              <a:solidFill>
                <a:srgbClr val="611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Q widescreen blank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47499"/>
      </a:accent1>
      <a:accent2>
        <a:srgbClr val="EAB41E"/>
      </a:accent2>
      <a:accent3>
        <a:srgbClr val="C92258"/>
      </a:accent3>
      <a:accent4>
        <a:srgbClr val="5F1A44"/>
      </a:accent4>
      <a:accent5>
        <a:srgbClr val="757172"/>
      </a:accent5>
      <a:accent6>
        <a:srgbClr val="F7821A"/>
      </a:accent6>
      <a:hlink>
        <a:srgbClr val="147499"/>
      </a:hlink>
      <a:folHlink>
        <a:srgbClr val="800080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CQ widescreen blank.potx</Template>
  <TotalTime>37348</TotalTime>
  <Words>406</Words>
  <Application>Microsoft Macintosh PowerPoint</Application>
  <PresentationFormat>On-screen Show (16:9)</PresentationFormat>
  <Paragraphs>70</Paragraphs>
  <Slides>35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CQ widescreen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Casey Frushour</dc:creator>
  <cp:lastModifiedBy>Chris Slocumb</cp:lastModifiedBy>
  <cp:revision>353</cp:revision>
  <cp:lastPrinted>2012-03-27T19:17:34Z</cp:lastPrinted>
  <dcterms:created xsi:type="dcterms:W3CDTF">2015-04-10T20:18:06Z</dcterms:created>
  <dcterms:modified xsi:type="dcterms:W3CDTF">2015-04-29T14:43:42Z</dcterms:modified>
</cp:coreProperties>
</file>