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8" r:id="rId9"/>
    <p:sldId id="263" r:id="rId10"/>
    <p:sldId id="264" r:id="rId11"/>
    <p:sldId id="301" r:id="rId12"/>
    <p:sldId id="313" r:id="rId13"/>
    <p:sldId id="265" r:id="rId14"/>
    <p:sldId id="276" r:id="rId15"/>
    <p:sldId id="302" r:id="rId16"/>
    <p:sldId id="303" r:id="rId17"/>
    <p:sldId id="308" r:id="rId18"/>
    <p:sldId id="300" r:id="rId19"/>
    <p:sldId id="288" r:id="rId20"/>
    <p:sldId id="309" r:id="rId21"/>
    <p:sldId id="310" r:id="rId22"/>
    <p:sldId id="311" r:id="rId23"/>
    <p:sldId id="312" r:id="rId24"/>
    <p:sldId id="304" r:id="rId25"/>
    <p:sldId id="269" r:id="rId26"/>
    <p:sldId id="275" r:id="rId27"/>
    <p:sldId id="274" r:id="rId28"/>
    <p:sldId id="282" r:id="rId29"/>
    <p:sldId id="283" r:id="rId30"/>
    <p:sldId id="284" r:id="rId31"/>
    <p:sldId id="290" r:id="rId32"/>
    <p:sldId id="287" r:id="rId33"/>
    <p:sldId id="267" r:id="rId34"/>
    <p:sldId id="296" r:id="rId35"/>
    <p:sldId id="292" r:id="rId36"/>
    <p:sldId id="291" r:id="rId37"/>
    <p:sldId id="306" r:id="rId38"/>
    <p:sldId id="314" r:id="rId39"/>
    <p:sldId id="305" r:id="rId40"/>
    <p:sldId id="293" r:id="rId41"/>
    <p:sldId id="294" r:id="rId42"/>
    <p:sldId id="295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FF8000"/>
    <a:srgbClr val="F4E010"/>
    <a:srgbClr val="DDDD10"/>
    <a:srgbClr val="00FF00"/>
    <a:srgbClr val="008040"/>
    <a:srgbClr val="0080FF"/>
    <a:srgbClr val="8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69" autoAdjust="0"/>
    <p:restoredTop sz="92566" autoAdjust="0"/>
  </p:normalViewPr>
  <p:slideViewPr>
    <p:cSldViewPr snapToGrid="0" snapToObjects="1">
      <p:cViewPr>
        <p:scale>
          <a:sx n="70" d="100"/>
          <a:sy n="70" d="100"/>
        </p:scale>
        <p:origin x="-2880" y="-1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rgbClr val="484E53"/>
                </a:solidFill>
              </a:rPr>
              <a:t>Day 1: What is your number one technology priority for 2015?</a:t>
            </a:r>
            <a:endParaRPr lang="en-US" dirty="0">
              <a:solidFill>
                <a:srgbClr val="484E53"/>
              </a:solidFill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401805250351384"/>
          <c:y val="0.213960578457105"/>
          <c:w val="0.512206265963396"/>
          <c:h val="0.689307395399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C0000"/>
            </a:solidFill>
            <a:ln>
              <a:solidFill>
                <a:srgbClr val="CC0000"/>
              </a:solidFill>
            </a:ln>
          </c:spPr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484E53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Infrastructure</c:v>
                </c:pt>
                <c:pt idx="1">
                  <c:v>Security</c:v>
                </c:pt>
                <c:pt idx="2">
                  <c:v>Data Management</c:v>
                </c:pt>
                <c:pt idx="3">
                  <c:v>EHR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0.2</c:v>
                </c:pt>
                <c:pt idx="1">
                  <c:v>0.37</c:v>
                </c:pt>
                <c:pt idx="2">
                  <c:v>0.26</c:v>
                </c:pt>
                <c:pt idx="3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19404904"/>
        <c:axId val="-2019002984"/>
      </c:barChart>
      <c:catAx>
        <c:axId val="-20194049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84E53"/>
                </a:solidFill>
              </a:defRPr>
            </a:pPr>
            <a:endParaRPr lang="en-US"/>
          </a:p>
        </c:txPr>
        <c:crossAx val="-2019002984"/>
        <c:crosses val="autoZero"/>
        <c:auto val="1"/>
        <c:lblAlgn val="ctr"/>
        <c:lblOffset val="100"/>
        <c:noMultiLvlLbl val="0"/>
      </c:catAx>
      <c:valAx>
        <c:axId val="-2019002984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-20194049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32FA0-A326-6345-A07C-F80E972E2ED7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E9B3A-4164-3440-80B2-4CBA4C65E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823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323890-3E5D-3748-91AF-EE3A0BA9AF86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05152-507F-3941-9E7D-C4F2BCEA3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79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506E3-D300-F743-A41A-ACE80A349F6B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64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506E3-D300-F743-A41A-ACE80A349F6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19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7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8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14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6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15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8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25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7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46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8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FE32B-2F17-C147-99E1-D76B508ED8D5}" type="datetimeFigureOut">
              <a:rPr lang="en-US" smtClean="0"/>
              <a:t>5/6/15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70915-5132-0E47-8F32-0379DF5ED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microsoft.com/office/2007/relationships/hdphoto" Target="../media/hdphoto2.wdp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18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12800" b="1" dirty="0" smtClean="0">
                <a:solidFill>
                  <a:srgbClr val="8000FF"/>
                </a:solidFill>
              </a:rPr>
              <a:t>E</a:t>
            </a:r>
            <a:r>
              <a:rPr lang="en-US" sz="12800" b="1" dirty="0" smtClean="0">
                <a:solidFill>
                  <a:srgbClr val="0080FF"/>
                </a:solidFill>
              </a:rPr>
              <a:t>V</a:t>
            </a:r>
            <a:r>
              <a:rPr lang="en-US" sz="12800" b="1" dirty="0" smtClean="0">
                <a:solidFill>
                  <a:srgbClr val="00FF00"/>
                </a:solidFill>
              </a:rPr>
              <a:t>E</a:t>
            </a:r>
            <a:r>
              <a:rPr lang="en-US" sz="12800" b="1" dirty="0" smtClean="0">
                <a:solidFill>
                  <a:srgbClr val="F4E010"/>
                </a:solidFill>
              </a:rPr>
              <a:t>N</a:t>
            </a:r>
            <a:r>
              <a:rPr lang="en-US" sz="12800" b="1" dirty="0" smtClean="0">
                <a:solidFill>
                  <a:srgbClr val="FF8000"/>
                </a:solidFill>
              </a:rPr>
              <a:t>T</a:t>
            </a:r>
            <a:r>
              <a:rPr lang="en-US" sz="12800" b="1" dirty="0" smtClean="0">
                <a:solidFill>
                  <a:srgbClr val="FF0000"/>
                </a:solidFill>
              </a:rPr>
              <a:t>S</a:t>
            </a:r>
            <a:r>
              <a:rPr lang="en-US" sz="12800" b="1" dirty="0" smtClean="0">
                <a:solidFill>
                  <a:schemeClr val="bg1">
                    <a:lumMod val="75000"/>
                  </a:schemeClr>
                </a:solidFill>
              </a:rPr>
              <a:t>!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dirty="0" smtClean="0"/>
              <a:t>They’re all fun and games…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816600"/>
            <a:ext cx="6400800" cy="128270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     #HITMC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5245100"/>
            <a:ext cx="11557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2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4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1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200" y="1052989"/>
            <a:ext cx="7974419" cy="48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1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250"/>
            <a:ext cx="9144000" cy="5753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52184" y="183165"/>
            <a:ext cx="2591816" cy="17466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3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855" y="2535568"/>
            <a:ext cx="6937488" cy="136207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BUILD ON PAST SUCCESSES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27432" y="1349513"/>
            <a:ext cx="32645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FF0000"/>
                </a:solidFill>
              </a:rPr>
              <a:t>#3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69962" y="6426489"/>
            <a:ext cx="3288631" cy="314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       #HITMC</a:t>
            </a:r>
          </a:p>
        </p:txBody>
      </p:sp>
    </p:spTree>
    <p:extLst>
      <p:ext uri="{BB962C8B-B14F-4D97-AF65-F5344CB8AC3E}">
        <p14:creationId xmlns:p14="http://schemas.microsoft.com/office/powerpoint/2010/main" val="863336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8308"/>
            <a:ext cx="9144000" cy="49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3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44000" cy="5778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100" y="5021298"/>
            <a:ext cx="2260600" cy="15573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5021298"/>
            <a:ext cx="2618154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4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3637"/>
            <a:ext cx="9144000" cy="582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29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725" y="152400"/>
            <a:ext cx="50546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855" y="1968831"/>
            <a:ext cx="6937488" cy="136207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CREATE A </a:t>
            </a:r>
            <a:br>
              <a:rPr lang="en-US" sz="6000" dirty="0" smtClean="0"/>
            </a:br>
            <a:r>
              <a:rPr lang="en-US" sz="6000" dirty="0" smtClean="0"/>
              <a:t>LASTING IMPRESSION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7432" y="1349513"/>
            <a:ext cx="32645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FF0000"/>
                </a:solidFill>
              </a:rPr>
              <a:t>#4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69962" y="6426489"/>
            <a:ext cx="3288631" cy="314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       #HITMC</a:t>
            </a:r>
          </a:p>
        </p:txBody>
      </p:sp>
    </p:spTree>
    <p:extLst>
      <p:ext uri="{BB962C8B-B14F-4D97-AF65-F5344CB8AC3E}">
        <p14:creationId xmlns:p14="http://schemas.microsoft.com/office/powerpoint/2010/main" val="420555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0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24422"/>
            <a:ext cx="7181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6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MSSanity_Infographic_0215_10001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30" y="112131"/>
            <a:ext cx="1395427" cy="6673297"/>
          </a:xfrm>
          <a:prstGeom prst="rect">
            <a:avLst/>
          </a:prstGeom>
        </p:spPr>
      </p:pic>
      <p:pic>
        <p:nvPicPr>
          <p:cNvPr id="4" name="Picture 3" descr="HIMSSanity_Infographic_0215_1000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0285" y="1536609"/>
            <a:ext cx="5696857" cy="360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75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725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660400"/>
            <a:ext cx="2755900" cy="2755900"/>
          </a:xfrm>
          <a:prstGeom prst="rect">
            <a:avLst/>
          </a:prstGeom>
        </p:spPr>
      </p:pic>
      <p:pic>
        <p:nvPicPr>
          <p:cNvPr id="4" name="Picture 3" descr="IMG_725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3454400"/>
            <a:ext cx="2755900" cy="2755900"/>
          </a:xfrm>
          <a:prstGeom prst="rect">
            <a:avLst/>
          </a:prstGeom>
        </p:spPr>
      </p:pic>
      <p:pic>
        <p:nvPicPr>
          <p:cNvPr id="5" name="Picture 4" descr="IMG_725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200" y="3454400"/>
            <a:ext cx="2755900" cy="2755900"/>
          </a:xfrm>
          <a:prstGeom prst="rect">
            <a:avLst/>
          </a:prstGeom>
        </p:spPr>
      </p:pic>
      <p:pic>
        <p:nvPicPr>
          <p:cNvPr id="6" name="Picture 5" descr="IMG_7257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100" y="660400"/>
            <a:ext cx="2755900" cy="2755900"/>
          </a:xfrm>
          <a:prstGeom prst="rect">
            <a:avLst/>
          </a:prstGeom>
        </p:spPr>
      </p:pic>
      <p:pic>
        <p:nvPicPr>
          <p:cNvPr id="7" name="Picture 6" descr="IMG_7261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0" y="3454400"/>
            <a:ext cx="2755900" cy="2755900"/>
          </a:xfrm>
          <a:prstGeom prst="rect">
            <a:avLst/>
          </a:prstGeom>
        </p:spPr>
      </p:pic>
      <p:pic>
        <p:nvPicPr>
          <p:cNvPr id="8" name="Picture 7" descr="IMG_7263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600" y="660400"/>
            <a:ext cx="2755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5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429" y="2438400"/>
            <a:ext cx="704065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/>
              <a:t>DO SIMPLE THINGS FOR </a:t>
            </a:r>
          </a:p>
          <a:p>
            <a:pPr algn="ctr"/>
            <a:r>
              <a:rPr lang="en-US" sz="5400" b="1" dirty="0" smtClean="0"/>
              <a:t>THE GREATER GOOD.</a:t>
            </a:r>
            <a:endParaRPr lang="en-US" sz="5400" b="1" dirty="0"/>
          </a:p>
        </p:txBody>
      </p:sp>
      <p:pic>
        <p:nvPicPr>
          <p:cNvPr id="3" name="Picture 2" descr="CDW_HC_logo_HR-01 cop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645" y="5371117"/>
            <a:ext cx="1192930" cy="13028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2737" y="6299284"/>
            <a:ext cx="2996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This fun brought to you by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10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9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|  HIMSS15 Training Plan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13C8-17C4-FB4D-9EC3-D615C3C027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SCAN IT BANDS (RFID TECHNOLOGY)</a:t>
            </a:r>
            <a:endParaRPr lang="en-US" sz="32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59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4412" y="1600200"/>
            <a:ext cx="4522387" cy="4525963"/>
          </a:xfrm>
        </p:spPr>
        <p:txBody>
          <a:bodyPr/>
          <a:lstStyle/>
          <a:p>
            <a:r>
              <a:rPr lang="en-US" b="1" dirty="0" smtClean="0"/>
              <a:t>EMPOWERED</a:t>
            </a:r>
            <a:r>
              <a:rPr lang="en-US" dirty="0" smtClean="0"/>
              <a:t> PATIENT</a:t>
            </a:r>
          </a:p>
          <a:p>
            <a:r>
              <a:rPr lang="en-US" b="1" dirty="0" smtClean="0"/>
              <a:t>MOBILE</a:t>
            </a:r>
            <a:r>
              <a:rPr lang="en-US" dirty="0" smtClean="0"/>
              <a:t> PATIENT</a:t>
            </a:r>
          </a:p>
          <a:p>
            <a:r>
              <a:rPr lang="en-US" b="1" dirty="0" smtClean="0"/>
              <a:t>CONNECTED</a:t>
            </a:r>
            <a:r>
              <a:rPr lang="en-US" dirty="0" smtClean="0"/>
              <a:t> PATIENT</a:t>
            </a:r>
          </a:p>
          <a:p>
            <a:r>
              <a:rPr lang="en-US" b="1" dirty="0" smtClean="0"/>
              <a:t>SECURE</a:t>
            </a:r>
            <a:r>
              <a:rPr lang="en-US" dirty="0" smtClean="0"/>
              <a:t> PATIENT</a:t>
            </a:r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17" y="930277"/>
            <a:ext cx="3162783" cy="481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138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913C8-17C4-FB4D-9EC3-D615C3C027F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 descr="141638CDWH HIMSS15 Training Slides_v1g13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77" y="1096418"/>
            <a:ext cx="7808852" cy="5143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80" y="4603013"/>
            <a:ext cx="1316982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80" y="3383813"/>
            <a:ext cx="1316982" cy="99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7267" y="2212942"/>
            <a:ext cx="1097807" cy="82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45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728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78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42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6796"/>
            <a:ext cx="9144000" cy="1362075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TIPS FOR CREATING </a:t>
            </a:r>
            <a:br>
              <a:rPr lang="en-US" dirty="0" smtClean="0"/>
            </a:br>
            <a:r>
              <a:rPr lang="en-US" dirty="0" smtClean="0"/>
              <a:t>MEMORABLE </a:t>
            </a:r>
            <a:br>
              <a:rPr lang="en-US" dirty="0" smtClean="0"/>
            </a:br>
            <a:r>
              <a:rPr lang="en-US" dirty="0" smtClean="0"/>
              <a:t>TRADESHOW </a:t>
            </a:r>
            <a:br>
              <a:rPr lang="en-US" dirty="0" smtClean="0"/>
            </a:br>
            <a:r>
              <a:rPr lang="en-US" dirty="0" smtClean="0"/>
              <a:t>EXPERIENCES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-461828"/>
            <a:ext cx="914399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b="1" dirty="0" smtClean="0">
                <a:solidFill>
                  <a:srgbClr val="FF0000"/>
                </a:solidFill>
              </a:rPr>
              <a:t>5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DW_HC_logo_HR-01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51" y="5191714"/>
            <a:ext cx="1415555" cy="15460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983" y="5191714"/>
            <a:ext cx="2776017" cy="16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3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27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29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08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0" y="546100"/>
            <a:ext cx="8299450" cy="57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0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100"/>
            <a:ext cx="9144000" cy="53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93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29356075"/>
              </p:ext>
            </p:extLst>
          </p:nvPr>
        </p:nvGraphicFramePr>
        <p:xfrm>
          <a:off x="469899" y="914400"/>
          <a:ext cx="8270875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615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855" y="2528624"/>
            <a:ext cx="6937488" cy="136207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IT takes </a:t>
            </a:r>
            <a:br>
              <a:rPr lang="en-US" sz="6000" dirty="0" smtClean="0"/>
            </a:br>
            <a:r>
              <a:rPr lang="en-US" sz="6000" dirty="0" smtClean="0"/>
              <a:t>a </a:t>
            </a:r>
            <a:r>
              <a:rPr lang="en-US" sz="6000" dirty="0" smtClean="0"/>
              <a:t>village</a:t>
            </a:r>
            <a:br>
              <a:rPr lang="en-US" sz="6000" dirty="0" smtClean="0"/>
            </a:br>
            <a:r>
              <a:rPr lang="en-US" sz="2800" dirty="0" smtClean="0"/>
              <a:t>(and a village planner)</a:t>
            </a:r>
            <a:r>
              <a:rPr lang="en-US" sz="6000" dirty="0" smtClean="0"/>
              <a:t/>
            </a:r>
            <a:br>
              <a:rPr lang="en-US" sz="6000" dirty="0" smtClean="0"/>
            </a:b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427432" y="1349513"/>
            <a:ext cx="32645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FF0000"/>
                </a:solidFill>
              </a:rPr>
              <a:t>#5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69962" y="6426489"/>
            <a:ext cx="3288631" cy="314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       #HITMC</a:t>
            </a:r>
          </a:p>
        </p:txBody>
      </p:sp>
    </p:spTree>
    <p:extLst>
      <p:ext uri="{BB962C8B-B14F-4D97-AF65-F5344CB8AC3E}">
        <p14:creationId xmlns:p14="http://schemas.microsoft.com/office/powerpoint/2010/main" val="211587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9595" y="1402441"/>
            <a:ext cx="981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PLAN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93297" y="2160651"/>
            <a:ext cx="8623300" cy="27305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 rot="499459">
            <a:off x="512217" y="2157578"/>
            <a:ext cx="369332" cy="2133474"/>
            <a:chOff x="208434" y="2439292"/>
            <a:chExt cx="369332" cy="2133474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95300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 rot="16200000">
              <a:off x="-19834" y="3975167"/>
              <a:ext cx="825867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Kickoff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 rot="499459">
            <a:off x="951618" y="2151670"/>
            <a:ext cx="369332" cy="3255075"/>
            <a:chOff x="642242" y="2439292"/>
            <a:chExt cx="369332" cy="325507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927100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-146826" y="4535967"/>
              <a:ext cx="194746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Objectives &amp; Goals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 rot="499459">
            <a:off x="1391019" y="2156450"/>
            <a:ext cx="369332" cy="2347525"/>
            <a:chOff x="1079502" y="2439292"/>
            <a:chExt cx="369332" cy="234752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364362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 rot="16200000">
              <a:off x="744209" y="4082192"/>
              <a:ext cx="103991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Research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 rot="499459">
            <a:off x="1830420" y="2156362"/>
            <a:ext cx="369332" cy="2364307"/>
            <a:chOff x="1594740" y="2439292"/>
            <a:chExt cx="369332" cy="236430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879600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1251056" y="4090583"/>
              <a:ext cx="105670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Concepts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 rot="499459">
            <a:off x="2269821" y="2155525"/>
            <a:ext cx="369332" cy="2523129"/>
            <a:chOff x="2077341" y="2439292"/>
            <a:chExt cx="369332" cy="2523129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362200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1654246" y="4169994"/>
              <a:ext cx="1215522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Experience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499459">
            <a:off x="2709222" y="2154538"/>
            <a:ext cx="369332" cy="2710555"/>
            <a:chOff x="2621088" y="2439292"/>
            <a:chExt cx="369332" cy="271055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2883932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2104280" y="4263707"/>
              <a:ext cx="1402948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Environment 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 rot="499459">
            <a:off x="3148623" y="2150709"/>
            <a:ext cx="369332" cy="3437442"/>
            <a:chOff x="2990426" y="2439292"/>
            <a:chExt cx="369332" cy="343744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3275280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 rot="16200000">
              <a:off x="2110174" y="4627151"/>
              <a:ext cx="212983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Communication Plan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 rot="499459">
            <a:off x="4027425" y="2153760"/>
            <a:ext cx="369332" cy="2858219"/>
            <a:chOff x="3499744" y="2439292"/>
            <a:chExt cx="369332" cy="285821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784600" y="2439292"/>
              <a:ext cx="0" cy="1130300"/>
            </a:xfrm>
            <a:prstGeom prst="line">
              <a:avLst/>
            </a:prstGeom>
            <a:ln w="381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2909104" y="4337539"/>
              <a:ext cx="1550612" cy="369332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Design &amp; Build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 rot="499459">
            <a:off x="4466826" y="2151478"/>
            <a:ext cx="369332" cy="3291482"/>
            <a:chOff x="3969646" y="2439292"/>
            <a:chExt cx="369332" cy="329148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254500" y="2439292"/>
              <a:ext cx="0" cy="1130300"/>
            </a:xfrm>
            <a:prstGeom prst="line">
              <a:avLst/>
            </a:prstGeom>
            <a:ln w="381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 rot="16200000">
              <a:off x="3162375" y="4554171"/>
              <a:ext cx="1983874" cy="369332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Team Coordination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 rot="499459">
            <a:off x="4906227" y="2148371"/>
            <a:ext cx="369332" cy="3881186"/>
            <a:chOff x="4655451" y="2439292"/>
            <a:chExt cx="369332" cy="388118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940301" y="2439292"/>
              <a:ext cx="0" cy="1130300"/>
            </a:xfrm>
            <a:prstGeom prst="line">
              <a:avLst/>
            </a:prstGeom>
            <a:ln w="381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3553327" y="4849023"/>
              <a:ext cx="2573579" cy="369332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Preshow Communication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 rot="499459">
            <a:off x="5345628" y="2156949"/>
            <a:ext cx="369332" cy="2252960"/>
            <a:chOff x="5138049" y="2439292"/>
            <a:chExt cx="369332" cy="225296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5422901" y="2439292"/>
              <a:ext cx="0" cy="1130300"/>
            </a:xfrm>
            <a:prstGeom prst="line">
              <a:avLst/>
            </a:prstGeom>
            <a:ln w="38100" cmpd="sng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6200000">
              <a:off x="4850038" y="4034910"/>
              <a:ext cx="945353" cy="369332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Training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 rot="499459">
            <a:off x="5783748" y="2154361"/>
            <a:ext cx="369332" cy="2744156"/>
            <a:chOff x="5633349" y="2439292"/>
            <a:chExt cx="369332" cy="274415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5918201" y="2439292"/>
              <a:ext cx="0" cy="1130300"/>
            </a:xfrm>
            <a:prstGeom prst="line">
              <a:avLst/>
            </a:prstGeom>
            <a:ln w="38100" cmpd="sng">
              <a:solidFill>
                <a:srgbClr val="FF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 rot="16200000">
              <a:off x="5090893" y="4271660"/>
              <a:ext cx="1454244" cy="369332"/>
            </a:xfrm>
            <a:prstGeom prst="rect">
              <a:avLst/>
            </a:prstGeom>
            <a:noFill/>
            <a:ln>
              <a:solidFill>
                <a:srgbClr val="FF8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6600"/>
                  </a:solidFill>
                </a:rPr>
                <a:t>TRADESHOW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374344" y="1402441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FF00"/>
                </a:solidFill>
              </a:rPr>
              <a:t>IMPLEMENT</a:t>
            </a:r>
            <a:endParaRPr lang="en-US" b="1" dirty="0">
              <a:solidFill>
                <a:srgbClr val="00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75601" y="1224641"/>
            <a:ext cx="1503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FF"/>
                </a:solidFill>
              </a:rPr>
              <a:t>FOLLOW </a:t>
            </a:r>
          </a:p>
          <a:p>
            <a:pPr algn="ctr"/>
            <a:r>
              <a:rPr lang="en-US" sz="2400" b="1" dirty="0" smtClean="0">
                <a:solidFill>
                  <a:srgbClr val="8000FF"/>
                </a:solidFill>
              </a:rPr>
              <a:t>THROUGH</a:t>
            </a:r>
            <a:endParaRPr lang="en-US" sz="2400" b="1" dirty="0">
              <a:solidFill>
                <a:srgbClr val="8000FF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 rot="499459">
            <a:off x="3588024" y="2154808"/>
            <a:ext cx="369332" cy="2659398"/>
            <a:chOff x="4352853" y="2439292"/>
            <a:chExt cx="369332" cy="265939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623829" y="2439292"/>
              <a:ext cx="0" cy="113030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3861624" y="4238129"/>
              <a:ext cx="135179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Metrics Plan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rot="499459">
            <a:off x="6224430" y="2157240"/>
            <a:ext cx="369332" cy="2197594"/>
            <a:chOff x="6155084" y="2439292"/>
            <a:chExt cx="369332" cy="219759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439934" y="2439292"/>
              <a:ext cx="0" cy="1130300"/>
            </a:xfrm>
            <a:prstGeom prst="line">
              <a:avLst/>
            </a:prstGeom>
            <a:ln w="38100" cmpd="sng">
              <a:solidFill>
                <a:srgbClr val="8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 rot="16200000">
              <a:off x="5894756" y="4007227"/>
              <a:ext cx="889987" cy="369332"/>
            </a:xfrm>
            <a:prstGeom prst="rect">
              <a:avLst/>
            </a:prstGeom>
            <a:noFill/>
            <a:ln>
              <a:solidFill>
                <a:srgbClr val="8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Debrief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 rot="499459">
            <a:off x="6663831" y="2156037"/>
            <a:ext cx="369332" cy="2425972"/>
            <a:chOff x="6532701" y="2439292"/>
            <a:chExt cx="369332" cy="2425972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6817550" y="2439292"/>
              <a:ext cx="0" cy="1130300"/>
            </a:xfrm>
            <a:prstGeom prst="line">
              <a:avLst/>
            </a:prstGeom>
            <a:ln w="38100" cmpd="sng">
              <a:solidFill>
                <a:srgbClr val="8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 rot="16200000">
              <a:off x="6158184" y="4121416"/>
              <a:ext cx="1118365" cy="369332"/>
            </a:xfrm>
            <a:prstGeom prst="rect">
              <a:avLst/>
            </a:prstGeom>
            <a:noFill/>
            <a:ln>
              <a:solidFill>
                <a:srgbClr val="8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Follow-up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 rot="499459">
            <a:off x="7103232" y="2157388"/>
            <a:ext cx="369332" cy="2169554"/>
            <a:chOff x="6910317" y="2439292"/>
            <a:chExt cx="369332" cy="2169554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7195167" y="2439292"/>
              <a:ext cx="0" cy="1130300"/>
            </a:xfrm>
            <a:prstGeom prst="line">
              <a:avLst/>
            </a:prstGeom>
            <a:ln w="38100" cmpd="sng">
              <a:solidFill>
                <a:srgbClr val="8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16200000">
              <a:off x="6664009" y="3993207"/>
              <a:ext cx="861947" cy="369332"/>
            </a:xfrm>
            <a:prstGeom prst="rect">
              <a:avLst/>
            </a:prstGeom>
            <a:noFill/>
            <a:ln>
              <a:solidFill>
                <a:srgbClr val="8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Review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 rot="499459">
            <a:off x="7542633" y="2156161"/>
            <a:ext cx="369332" cy="2402528"/>
            <a:chOff x="7300634" y="2439292"/>
            <a:chExt cx="369332" cy="240252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585483" y="2439292"/>
              <a:ext cx="0" cy="1130300"/>
            </a:xfrm>
            <a:prstGeom prst="line">
              <a:avLst/>
            </a:prstGeom>
            <a:ln w="38100" cmpd="sng">
              <a:solidFill>
                <a:srgbClr val="8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 rot="16200000">
              <a:off x="6937839" y="4109694"/>
              <a:ext cx="1094921" cy="369332"/>
            </a:xfrm>
            <a:prstGeom prst="rect">
              <a:avLst/>
            </a:prstGeom>
            <a:noFill/>
            <a:ln>
              <a:solidFill>
                <a:srgbClr val="8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Celebrate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 rot="499459">
            <a:off x="7982031" y="2155918"/>
            <a:ext cx="369332" cy="2448627"/>
            <a:chOff x="7678248" y="2439292"/>
            <a:chExt cx="369332" cy="2448627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7963100" y="2439292"/>
              <a:ext cx="0" cy="1130300"/>
            </a:xfrm>
            <a:prstGeom prst="line">
              <a:avLst/>
            </a:prstGeom>
            <a:ln w="38100" cmpd="sng">
              <a:solidFill>
                <a:srgbClr val="8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6200000">
              <a:off x="7292404" y="4132743"/>
              <a:ext cx="1141020" cy="369332"/>
            </a:xfrm>
            <a:prstGeom prst="rect">
              <a:avLst/>
            </a:prstGeom>
            <a:noFill/>
            <a:ln>
              <a:solidFill>
                <a:srgbClr val="80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Start Over</a:t>
              </a:r>
            </a:p>
          </p:txBody>
        </p:sp>
      </p:grpSp>
      <p:sp>
        <p:nvSpPr>
          <p:cNvPr id="64" name="Down Arrow 63"/>
          <p:cNvSpPr/>
          <p:nvPr/>
        </p:nvSpPr>
        <p:spPr>
          <a:xfrm>
            <a:off x="469076" y="1707241"/>
            <a:ext cx="193427" cy="453410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67585" y="1108319"/>
            <a:ext cx="7848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10 MONTHS OUT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98468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6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660400"/>
            <a:ext cx="84074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42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95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763" y="344714"/>
            <a:ext cx="8176380" cy="6132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226" y="544287"/>
            <a:ext cx="3935778" cy="32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03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889000"/>
            <a:ext cx="9105900" cy="506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500" y="2479380"/>
            <a:ext cx="2146300" cy="261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5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855" y="2222484"/>
            <a:ext cx="6937488" cy="136207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Know your</a:t>
            </a:r>
            <a:br>
              <a:rPr lang="en-US" sz="6000" dirty="0" smtClean="0"/>
            </a:br>
            <a:r>
              <a:rPr lang="en-US" sz="9600" dirty="0" smtClean="0"/>
              <a:t>WHY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7432" y="1349513"/>
            <a:ext cx="32645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FF0000"/>
                </a:solidFill>
              </a:rPr>
              <a:t>#1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69962" y="6426489"/>
            <a:ext cx="3288631" cy="314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       #HITMC</a:t>
            </a:r>
          </a:p>
        </p:txBody>
      </p:sp>
    </p:spTree>
    <p:extLst>
      <p:ext uri="{BB962C8B-B14F-4D97-AF65-F5344CB8AC3E}">
        <p14:creationId xmlns:p14="http://schemas.microsoft.com/office/powerpoint/2010/main" val="176449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04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86" y="2244271"/>
            <a:ext cx="4421414" cy="4421414"/>
          </a:xfrm>
          <a:prstGeom prst="rect">
            <a:avLst/>
          </a:prstGeom>
        </p:spPr>
      </p:pic>
      <p:pic>
        <p:nvPicPr>
          <p:cNvPr id="3" name="Picture 2" descr="IMG_704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014" y="3006272"/>
            <a:ext cx="3639816" cy="3639816"/>
          </a:xfrm>
          <a:prstGeom prst="rect">
            <a:avLst/>
          </a:prstGeom>
        </p:spPr>
      </p:pic>
      <p:pic>
        <p:nvPicPr>
          <p:cNvPr id="4" name="Picture 3" descr="IMG_706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3212">
            <a:off x="7755954" y="2527309"/>
            <a:ext cx="1232105" cy="1232105"/>
          </a:xfrm>
          <a:prstGeom prst="rect">
            <a:avLst/>
          </a:prstGeom>
        </p:spPr>
      </p:pic>
      <p:pic>
        <p:nvPicPr>
          <p:cNvPr id="5" name="Picture 4" descr="141638CDWH HIMSS15 Training Slides_v1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014" y="886176"/>
            <a:ext cx="3639816" cy="2047524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693978" y="444500"/>
            <a:ext cx="7671036" cy="64427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FF0000"/>
                </a:solidFill>
              </a:rPr>
              <a:t>SPEED GREETING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300" y="444500"/>
            <a:ext cx="3619500" cy="26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61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20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508000"/>
            <a:ext cx="79756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6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2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517" y="703942"/>
            <a:ext cx="1990725" cy="2210707"/>
          </a:xfrm>
          <a:prstGeom prst="rect">
            <a:avLst/>
          </a:prstGeom>
        </p:spPr>
      </p:pic>
      <p:pic>
        <p:nvPicPr>
          <p:cNvPr id="3" name="Picture 2" descr="IMG_7387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1" y="703943"/>
            <a:ext cx="2543175" cy="3390900"/>
          </a:xfrm>
          <a:prstGeom prst="rect">
            <a:avLst/>
          </a:prstGeom>
        </p:spPr>
      </p:pic>
      <p:pic>
        <p:nvPicPr>
          <p:cNvPr id="4" name="Picture 3" descr="IMG_78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8200" y="1955800"/>
            <a:ext cx="2990850" cy="3987800"/>
          </a:xfrm>
          <a:prstGeom prst="rect">
            <a:avLst/>
          </a:prstGeom>
        </p:spPr>
      </p:pic>
      <p:pic>
        <p:nvPicPr>
          <p:cNvPr id="5" name="Picture 4" descr="IMG_782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076700"/>
            <a:ext cx="3187699" cy="2390774"/>
          </a:xfrm>
          <a:prstGeom prst="rect">
            <a:avLst/>
          </a:prstGeom>
        </p:spPr>
      </p:pic>
      <p:pic>
        <p:nvPicPr>
          <p:cNvPr id="6" name="Picture 5" descr="IMG_7486.JPG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374" y="4257674"/>
            <a:ext cx="2946400" cy="22098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9050" y="2819400"/>
            <a:ext cx="2501483" cy="14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MG_7321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8144" y="5482286"/>
            <a:ext cx="2122714" cy="1194286"/>
          </a:xfrm>
          <a:prstGeom prst="rect">
            <a:avLst/>
          </a:prstGeom>
        </p:spPr>
      </p:pic>
      <p:pic>
        <p:nvPicPr>
          <p:cNvPr id="8" name="Picture 7" descr="IMG_0099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4486" y="471714"/>
            <a:ext cx="2813925" cy="149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8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8768" y="5400813"/>
            <a:ext cx="8196575" cy="1200329"/>
            <a:chOff x="468768" y="5400813"/>
            <a:chExt cx="8196575" cy="1200329"/>
          </a:xfrm>
        </p:grpSpPr>
        <p:sp>
          <p:nvSpPr>
            <p:cNvPr id="2" name="Title 1"/>
            <p:cNvSpPr txBox="1">
              <a:spLocks/>
            </p:cNvSpPr>
            <p:nvPr/>
          </p:nvSpPr>
          <p:spPr>
            <a:xfrm>
              <a:off x="1727855" y="5753431"/>
              <a:ext cx="6937488" cy="6727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dirty="0" smtClean="0"/>
                <a:t>It Takes </a:t>
              </a:r>
              <a:r>
                <a:rPr lang="en-US" sz="3600" dirty="0"/>
                <a:t>a </a:t>
              </a:r>
              <a:r>
                <a:rPr lang="en-US" sz="3600" dirty="0" smtClean="0"/>
                <a:t>Village</a:t>
              </a:r>
              <a:endParaRPr lang="en-US" sz="18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68768" y="5400813"/>
              <a:ext cx="1112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FF0000"/>
                  </a:solidFill>
                </a:rPr>
                <a:t>#5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4585" y="4193509"/>
            <a:ext cx="8196575" cy="1200329"/>
            <a:chOff x="474585" y="4029213"/>
            <a:chExt cx="8196575" cy="1200329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733672" y="4381831"/>
              <a:ext cx="6937488" cy="6727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dirty="0" smtClean="0"/>
                <a:t>Create a Lasting Impression</a:t>
              </a:r>
              <a:endParaRPr lang="en-US" sz="3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4585" y="4029213"/>
              <a:ext cx="1112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FF0000"/>
                  </a:solidFill>
                </a:rPr>
                <a:t>#4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3130" y="2986205"/>
            <a:ext cx="8196575" cy="1200329"/>
            <a:chOff x="474585" y="4029213"/>
            <a:chExt cx="8196575" cy="1200329"/>
          </a:xfrm>
        </p:grpSpPr>
        <p:sp>
          <p:nvSpPr>
            <p:cNvPr id="9" name="Title 1"/>
            <p:cNvSpPr txBox="1">
              <a:spLocks/>
            </p:cNvSpPr>
            <p:nvPr/>
          </p:nvSpPr>
          <p:spPr>
            <a:xfrm>
              <a:off x="1733672" y="4381831"/>
              <a:ext cx="6937488" cy="6727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dirty="0" smtClean="0"/>
                <a:t>Build on Past Successes</a:t>
              </a:r>
              <a:endParaRPr lang="en-US" sz="18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4585" y="4029213"/>
              <a:ext cx="1112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FF0000"/>
                  </a:solidFill>
                </a:rPr>
                <a:t>#3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1676" y="1778901"/>
            <a:ext cx="8196575" cy="1200329"/>
            <a:chOff x="474585" y="4029213"/>
            <a:chExt cx="8196575" cy="1200329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1733672" y="4381831"/>
              <a:ext cx="6937488" cy="6727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dirty="0" smtClean="0"/>
                <a:t>Know Your Customer’s Why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4585" y="4029213"/>
              <a:ext cx="1112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FF0000"/>
                  </a:solidFill>
                </a:rPr>
                <a:t>#2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0222" y="571597"/>
            <a:ext cx="8196575" cy="1200329"/>
            <a:chOff x="474585" y="4029213"/>
            <a:chExt cx="8196575" cy="1200329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1733672" y="4381831"/>
              <a:ext cx="6937488" cy="67276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3600" dirty="0" smtClean="0"/>
                <a:t>Know Your Why</a:t>
              </a:r>
              <a:endParaRPr lang="en-US" sz="36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4585" y="4029213"/>
              <a:ext cx="1112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FF0000"/>
                  </a:solidFill>
                </a:rPr>
                <a:t>#1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10993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TIPS </a:t>
            </a:r>
            <a:r>
              <a:rPr lang="en-US" sz="2400" b="1" dirty="0" smtClean="0">
                <a:solidFill>
                  <a:srgbClr val="FF0000"/>
                </a:solidFill>
              </a:rPr>
              <a:t>FOR CREATING MEMORABLE TRADESHOW EXPERIENCES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698884" y="6020910"/>
            <a:ext cx="3288631" cy="314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       #HITMC</a:t>
            </a:r>
          </a:p>
        </p:txBody>
      </p:sp>
    </p:spTree>
    <p:extLst>
      <p:ext uri="{BB962C8B-B14F-4D97-AF65-F5344CB8AC3E}">
        <p14:creationId xmlns:p14="http://schemas.microsoft.com/office/powerpoint/2010/main" val="3570933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0644"/>
            <a:ext cx="9144000" cy="69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31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9438"/>
            <a:ext cx="5456538" cy="5062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3282" y="1599640"/>
            <a:ext cx="475010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/>
              <a:t>Create things </a:t>
            </a:r>
          </a:p>
          <a:p>
            <a:r>
              <a:rPr lang="en-US" sz="6600" dirty="0"/>
              <a:t>t</a:t>
            </a:r>
            <a:r>
              <a:rPr lang="en-US" sz="6600" dirty="0" smtClean="0"/>
              <a:t>hat matter.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5603082" y="6265170"/>
            <a:ext cx="179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Seth Godin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038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912" y="-219799"/>
            <a:ext cx="9342451" cy="78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5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813289"/>
            <a:ext cx="69215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87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244247" y="189201"/>
            <a:ext cx="8236427" cy="534032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HIMSS15 GOALS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285750" indent="-285750">
              <a:buClr>
                <a:srgbClr val="E22837"/>
              </a:buClr>
              <a:buFont typeface="Wingdings" charset="2"/>
              <a:buChar char="§"/>
            </a:pPr>
            <a:r>
              <a:rPr lang="en-US" dirty="0" smtClean="0"/>
              <a:t>Generate leads</a:t>
            </a:r>
          </a:p>
          <a:p>
            <a:pPr marL="511175" lvl="1">
              <a:buClr>
                <a:srgbClr val="E22837"/>
              </a:buClr>
            </a:pPr>
            <a:r>
              <a:rPr lang="en-US" sz="2400" dirty="0" smtClean="0"/>
              <a:t>2,000 leads</a:t>
            </a:r>
          </a:p>
          <a:p>
            <a:pPr marL="285750" indent="-285750">
              <a:buClr>
                <a:srgbClr val="E22837"/>
              </a:buClr>
              <a:buFont typeface="Wingdings" charset="2"/>
              <a:buChar char="§"/>
            </a:pPr>
            <a:r>
              <a:rPr lang="en-US" dirty="0"/>
              <a:t>Nurture existing customer relationships </a:t>
            </a:r>
          </a:p>
          <a:p>
            <a:pPr marL="511175" lvl="1">
              <a:buClr>
                <a:srgbClr val="E22837"/>
              </a:buClr>
            </a:pPr>
            <a:r>
              <a:rPr lang="en-US" sz="2400" dirty="0" smtClean="0"/>
              <a:t>100 meetings, 300 </a:t>
            </a:r>
            <a:r>
              <a:rPr lang="en-US" sz="2400" dirty="0"/>
              <a:t>customers at event</a:t>
            </a:r>
          </a:p>
          <a:p>
            <a:pPr marL="285750" indent="-285750">
              <a:buClr>
                <a:srgbClr val="E22837"/>
              </a:buClr>
              <a:buFont typeface="Wingdings" charset="2"/>
              <a:buChar char="§"/>
            </a:pPr>
            <a:r>
              <a:rPr lang="en-US" dirty="0" smtClean="0"/>
              <a:t>Boost awareness of brand, solutions, services and expertise</a:t>
            </a:r>
          </a:p>
          <a:p>
            <a:pPr marL="511175" lvl="1">
              <a:buClr>
                <a:srgbClr val="E22837"/>
              </a:buClr>
            </a:pPr>
            <a:r>
              <a:rPr lang="en-US" sz="2400" dirty="0"/>
              <a:t>5000 station scans</a:t>
            </a:r>
          </a:p>
          <a:p>
            <a:pPr marL="285750" indent="-285750">
              <a:buClr>
                <a:srgbClr val="E22837"/>
              </a:buClr>
              <a:buFont typeface="Wingdings" charset="2"/>
              <a:buChar char="§"/>
            </a:pPr>
            <a:r>
              <a:rPr lang="en-US" dirty="0" smtClean="0"/>
              <a:t>Continue to elevate position as a thought leader</a:t>
            </a:r>
          </a:p>
          <a:p>
            <a:pPr marL="511175" lvl="1">
              <a:buClr>
                <a:srgbClr val="E22837"/>
              </a:buClr>
            </a:pPr>
            <a:r>
              <a:rPr lang="en-US" sz="2400" dirty="0"/>
              <a:t>10,000 social </a:t>
            </a:r>
            <a:r>
              <a:rPr lang="en-US" sz="2400" dirty="0" smtClean="0"/>
              <a:t>engagements, 400 </a:t>
            </a:r>
            <a:r>
              <a:rPr lang="en-US" sz="2400" dirty="0"/>
              <a:t>@mentions</a:t>
            </a:r>
          </a:p>
          <a:p>
            <a:pPr>
              <a:buClr>
                <a:srgbClr val="E22837"/>
              </a:buClr>
            </a:pPr>
            <a:endParaRPr lang="en-US" dirty="0"/>
          </a:p>
        </p:txBody>
      </p:sp>
      <p:pic>
        <p:nvPicPr>
          <p:cNvPr id="4" name="Picture 3" descr="CDW_HC_logo_HR-01 cop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649" y="189201"/>
            <a:ext cx="1588581" cy="173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855" y="1909746"/>
            <a:ext cx="6937488" cy="1362075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Know Your Customer’s</a:t>
            </a:r>
            <a:br>
              <a:rPr lang="en-US" sz="6000" dirty="0" smtClean="0"/>
            </a:br>
            <a:r>
              <a:rPr lang="en-US" sz="6000" dirty="0" smtClean="0"/>
              <a:t>Why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7432" y="1349513"/>
            <a:ext cx="326457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 smtClean="0">
                <a:solidFill>
                  <a:srgbClr val="FF0000"/>
                </a:solidFill>
              </a:rPr>
              <a:t>#2</a:t>
            </a:r>
            <a:endParaRPr lang="en-US" sz="23900" b="1" dirty="0">
              <a:solidFill>
                <a:srgbClr val="FF000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69962" y="6426489"/>
            <a:ext cx="3288631" cy="3145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@</a:t>
            </a:r>
            <a:r>
              <a:rPr lang="en-US" sz="1800" dirty="0" err="1" smtClean="0">
                <a:solidFill>
                  <a:schemeClr val="bg1">
                    <a:lumMod val="50000"/>
                  </a:schemeClr>
                </a:solidFill>
              </a:rPr>
              <a:t>stacygoebel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         #HITMC</a:t>
            </a:r>
          </a:p>
        </p:txBody>
      </p:sp>
    </p:spTree>
    <p:extLst>
      <p:ext uri="{BB962C8B-B14F-4D97-AF65-F5344CB8AC3E}">
        <p14:creationId xmlns:p14="http://schemas.microsoft.com/office/powerpoint/2010/main" val="14152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DW">
    <a:dk1>
      <a:sysClr val="windowText" lastClr="000000"/>
    </a:dk1>
    <a:lt1>
      <a:sysClr val="window" lastClr="FFFFFF"/>
    </a:lt1>
    <a:dk2>
      <a:srgbClr val="484E53"/>
    </a:dk2>
    <a:lt2>
      <a:srgbClr val="D6D6D4"/>
    </a:lt2>
    <a:accent1>
      <a:srgbClr val="E31837"/>
    </a:accent1>
    <a:accent2>
      <a:srgbClr val="D06F1A"/>
    </a:accent2>
    <a:accent3>
      <a:srgbClr val="8B0E04"/>
    </a:accent3>
    <a:accent4>
      <a:srgbClr val="0073AE"/>
    </a:accent4>
    <a:accent5>
      <a:srgbClr val="8D8B00"/>
    </a:accent5>
    <a:accent6>
      <a:srgbClr val="C79316"/>
    </a:accent6>
    <a:hlink>
      <a:srgbClr val="E31837"/>
    </a:hlink>
    <a:folHlink>
      <a:srgbClr val="D06F1A"/>
    </a:folHlink>
  </a:clrScheme>
  <a:fontScheme name="Aspect">
    <a:maj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ajorFont>
    <a:minorFont>
      <a:latin typeface="Verdana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232</Words>
  <Application>Microsoft Macintosh PowerPoint</Application>
  <PresentationFormat>On-screen Show (4:3)</PresentationFormat>
  <Paragraphs>82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EVENTS! They’re all fun and games…</vt:lpstr>
      <vt:lpstr>PowerPoint Presentation</vt:lpstr>
      <vt:lpstr>TIPS FOR CREATING  MEMORABLE  TRADESHOW  EXPERIENCES</vt:lpstr>
      <vt:lpstr>Know your WHY</vt:lpstr>
      <vt:lpstr>PowerPoint Presentation</vt:lpstr>
      <vt:lpstr>PowerPoint Presentation</vt:lpstr>
      <vt:lpstr>PowerPoint Presentation</vt:lpstr>
      <vt:lpstr>PowerPoint Presentation</vt:lpstr>
      <vt:lpstr>Know Your Customer’s Why</vt:lpstr>
      <vt:lpstr>PowerPoint Presentation</vt:lpstr>
      <vt:lpstr>PowerPoint Presentation</vt:lpstr>
      <vt:lpstr>PowerPoint Presentation</vt:lpstr>
      <vt:lpstr>PowerPoint Presentation</vt:lpstr>
      <vt:lpstr>BUILD ON PAST SUCCESSES</vt:lpstr>
      <vt:lpstr>PowerPoint Presentation</vt:lpstr>
      <vt:lpstr>PowerPoint Presentation</vt:lpstr>
      <vt:lpstr>PowerPoint Presentation</vt:lpstr>
      <vt:lpstr>PowerPoint Presentation</vt:lpstr>
      <vt:lpstr>CREATE A  LASTING IMPRESSION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SCAN IT BANDS (RFID TECHNOLOGY)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takes  a village (and a village planner)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StudioNorth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EVENTS! There all fun and games…</dc:title>
  <dc:creator>Stacy Goebel</dc:creator>
  <cp:lastModifiedBy>Stacy Goebel</cp:lastModifiedBy>
  <cp:revision>59</cp:revision>
  <cp:lastPrinted>2015-05-06T13:05:08Z</cp:lastPrinted>
  <dcterms:created xsi:type="dcterms:W3CDTF">2015-05-06T00:58:06Z</dcterms:created>
  <dcterms:modified xsi:type="dcterms:W3CDTF">2015-05-06T21:57:46Z</dcterms:modified>
</cp:coreProperties>
</file>