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796" r:id="rId2"/>
    <p:sldMasterId id="2147483749" r:id="rId3"/>
    <p:sldMasterId id="2147483668" r:id="rId4"/>
    <p:sldMasterId id="2147483678" r:id="rId5"/>
    <p:sldMasterId id="2147483688" r:id="rId6"/>
  </p:sldMasterIdLst>
  <p:notesMasterIdLst>
    <p:notesMasterId r:id="rId42"/>
  </p:notesMasterIdLst>
  <p:sldIdLst>
    <p:sldId id="347" r:id="rId7"/>
    <p:sldId id="348" r:id="rId8"/>
    <p:sldId id="353" r:id="rId9"/>
    <p:sldId id="350" r:id="rId10"/>
    <p:sldId id="360" r:id="rId11"/>
    <p:sldId id="376" r:id="rId12"/>
    <p:sldId id="392" r:id="rId13"/>
    <p:sldId id="377" r:id="rId14"/>
    <p:sldId id="375" r:id="rId15"/>
    <p:sldId id="381" r:id="rId16"/>
    <p:sldId id="382" r:id="rId17"/>
    <p:sldId id="374" r:id="rId18"/>
    <p:sldId id="352" r:id="rId19"/>
    <p:sldId id="385" r:id="rId20"/>
    <p:sldId id="358" r:id="rId21"/>
    <p:sldId id="361" r:id="rId22"/>
    <p:sldId id="362" r:id="rId23"/>
    <p:sldId id="378" r:id="rId24"/>
    <p:sldId id="355" r:id="rId25"/>
    <p:sldId id="356" r:id="rId26"/>
    <p:sldId id="369" r:id="rId27"/>
    <p:sldId id="380" r:id="rId28"/>
    <p:sldId id="368" r:id="rId29"/>
    <p:sldId id="370" r:id="rId30"/>
    <p:sldId id="372" r:id="rId31"/>
    <p:sldId id="383" r:id="rId32"/>
    <p:sldId id="384" r:id="rId33"/>
    <p:sldId id="373" r:id="rId34"/>
    <p:sldId id="389" r:id="rId35"/>
    <p:sldId id="387" r:id="rId36"/>
    <p:sldId id="388" r:id="rId37"/>
    <p:sldId id="367" r:id="rId38"/>
    <p:sldId id="390" r:id="rId39"/>
    <p:sldId id="371" r:id="rId40"/>
    <p:sldId id="38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4A2C"/>
    <a:srgbClr val="595150"/>
    <a:srgbClr val="4BB0DE"/>
    <a:srgbClr val="E1E2E2"/>
    <a:srgbClr val="1D8572"/>
    <a:srgbClr val="EBA611"/>
    <a:srgbClr val="B43621"/>
    <a:srgbClr val="3EA0D6"/>
    <a:srgbClr val="1E9586"/>
    <a:srgbClr val="4B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5" autoAdjust="0"/>
    <p:restoredTop sz="87846" autoAdjust="0"/>
  </p:normalViewPr>
  <p:slideViewPr>
    <p:cSldViewPr snapToGrid="0" snapToObjects="1">
      <p:cViewPr>
        <p:scale>
          <a:sx n="70" d="100"/>
          <a:sy n="70" d="100"/>
        </p:scale>
        <p:origin x="-710" y="-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7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595150"/>
              </a:solidFill>
              <a:latin typeface="Gill Sans MT" panose="020B0502020104020203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Write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Success</c:v>
                </c:pt>
                <c:pt idx="1">
                  <c:v>Fail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0.62</c:v>
                </c:pt>
                <c:pt idx="1">
                  <c:v>0.38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>
              <a:solidFill>
                <a:srgbClr val="595150"/>
              </a:solidFill>
              <a:latin typeface="Gill Sans MT" panose="020B05020201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595150"/>
              </a:solidFill>
              <a:latin typeface="Gill Sans MT" panose="020B0502020104020203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Success</c:v>
                </c:pt>
                <c:pt idx="1">
                  <c:v>Fail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0.76</c:v>
                </c:pt>
                <c:pt idx="1">
                  <c:v>0.24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>
              <a:solidFill>
                <a:srgbClr val="595150"/>
              </a:solidFill>
              <a:latin typeface="Gill Sans MT" panose="020B05020201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595150"/>
              </a:solidFill>
              <a:latin typeface="Gill Sans MT" panose="020B0502020104020203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Think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Success</c:v>
                </c:pt>
                <c:pt idx="1">
                  <c:v>Fail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0.43</c:v>
                </c:pt>
                <c:pt idx="1">
                  <c:v>0.62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>
              <a:solidFill>
                <a:srgbClr val="595150"/>
              </a:solidFill>
              <a:latin typeface="Gill Sans MT" panose="020B05020201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E4FF45-1ED1-44D5-8CCC-BD48BFF3B039}" type="doc">
      <dgm:prSet loTypeId="urn:microsoft.com/office/officeart/2005/8/layout/lProcess3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5AE72E49-3051-45A6-9FD8-9C341A79423A}">
      <dgm:prSet phldrT="[Text]"/>
      <dgm:spPr/>
      <dgm:t>
        <a:bodyPr/>
        <a:lstStyle/>
        <a:p>
          <a:pPr algn="l"/>
          <a:r>
            <a:rPr lang="en-US" dirty="0" smtClean="0">
              <a:latin typeface="Gill Sans MT" panose="020B0502020104020203" pitchFamily="34" charset="0"/>
            </a:rPr>
            <a:t>Earn X% more leads for sales team without increasing budget</a:t>
          </a:r>
          <a:endParaRPr lang="en-US" dirty="0">
            <a:latin typeface="Gill Sans MT" panose="020B0502020104020203" pitchFamily="34" charset="0"/>
          </a:endParaRPr>
        </a:p>
      </dgm:t>
    </dgm:pt>
    <dgm:pt modelId="{409679AA-DF0D-4314-9FC6-B8A95CAD7995}" type="parTrans" cxnId="{A98AB5F2-0181-479E-BAC5-B447A5E07B40}">
      <dgm:prSet/>
      <dgm:spPr/>
      <dgm:t>
        <a:bodyPr/>
        <a:lstStyle/>
        <a:p>
          <a:endParaRPr lang="en-US"/>
        </a:p>
      </dgm:t>
    </dgm:pt>
    <dgm:pt modelId="{407E8A85-7B37-4EF6-9FD9-900932711160}" type="sibTrans" cxnId="{A98AB5F2-0181-479E-BAC5-B447A5E07B40}">
      <dgm:prSet/>
      <dgm:spPr/>
      <dgm:t>
        <a:bodyPr/>
        <a:lstStyle/>
        <a:p>
          <a:endParaRPr lang="en-US"/>
        </a:p>
      </dgm:t>
    </dgm:pt>
    <dgm:pt modelId="{8E17161E-1F3B-4D35-8693-99614A317FD5}">
      <dgm:prSet phldrT="[Text]"/>
      <dgm:spPr/>
      <dgm:t>
        <a:bodyPr/>
        <a:lstStyle/>
        <a:p>
          <a:pPr algn="l"/>
          <a:r>
            <a:rPr lang="en-US" dirty="0" smtClean="0">
              <a:latin typeface="Gill Sans MT" panose="020B0502020104020203" pitchFamily="34" charset="0"/>
            </a:rPr>
            <a:t>Identify search queries and create content to rank</a:t>
          </a:r>
          <a:endParaRPr lang="en-US" dirty="0">
            <a:latin typeface="Gill Sans MT" panose="020B0502020104020203" pitchFamily="34" charset="0"/>
          </a:endParaRPr>
        </a:p>
      </dgm:t>
    </dgm:pt>
    <dgm:pt modelId="{E21F06EE-DEC5-4E86-88A0-C4135AEADDAC}" type="parTrans" cxnId="{3E35C64D-67FE-45F2-9FB5-935C0C9793AB}">
      <dgm:prSet/>
      <dgm:spPr/>
      <dgm:t>
        <a:bodyPr/>
        <a:lstStyle/>
        <a:p>
          <a:endParaRPr lang="en-US"/>
        </a:p>
      </dgm:t>
    </dgm:pt>
    <dgm:pt modelId="{C765AE33-C831-42E3-A54B-B61CFCC15BF7}" type="sibTrans" cxnId="{3E35C64D-67FE-45F2-9FB5-935C0C9793AB}">
      <dgm:prSet/>
      <dgm:spPr/>
      <dgm:t>
        <a:bodyPr/>
        <a:lstStyle/>
        <a:p>
          <a:endParaRPr lang="en-US"/>
        </a:p>
      </dgm:t>
    </dgm:pt>
    <dgm:pt modelId="{80967B82-602E-4A5C-8897-5A7C271506BB}">
      <dgm:prSet phldrT="[Text]"/>
      <dgm:spPr/>
      <dgm:t>
        <a:bodyPr/>
        <a:lstStyle/>
        <a:p>
          <a:pPr algn="l"/>
          <a:r>
            <a:rPr lang="en-US" dirty="0" smtClean="0">
              <a:latin typeface="Gill Sans MT" panose="020B0502020104020203" pitchFamily="34" charset="0"/>
            </a:rPr>
            <a:t>Ensure that brand is tied to expertise, quality, and problem-solving disposition</a:t>
          </a:r>
          <a:endParaRPr lang="en-US" dirty="0">
            <a:latin typeface="Gill Sans MT" panose="020B0502020104020203" pitchFamily="34" charset="0"/>
          </a:endParaRPr>
        </a:p>
      </dgm:t>
    </dgm:pt>
    <dgm:pt modelId="{C12B3549-39C0-4775-8624-83F35D742867}" type="parTrans" cxnId="{7D44A1B1-49E4-4F38-8922-9C798BEFA493}">
      <dgm:prSet/>
      <dgm:spPr/>
      <dgm:t>
        <a:bodyPr/>
        <a:lstStyle/>
        <a:p>
          <a:endParaRPr lang="en-US"/>
        </a:p>
      </dgm:t>
    </dgm:pt>
    <dgm:pt modelId="{A93CBF4E-3EC0-4678-8202-408267603E61}" type="sibTrans" cxnId="{7D44A1B1-49E4-4F38-8922-9C798BEFA493}">
      <dgm:prSet/>
      <dgm:spPr/>
      <dgm:t>
        <a:bodyPr/>
        <a:lstStyle/>
        <a:p>
          <a:endParaRPr lang="en-US"/>
        </a:p>
      </dgm:t>
    </dgm:pt>
    <dgm:pt modelId="{787CA82D-EC0D-4258-9013-2985609C375A}">
      <dgm:prSet phldrT="[Text]"/>
      <dgm:spPr/>
      <dgm:t>
        <a:bodyPr/>
        <a:lstStyle/>
        <a:p>
          <a:pPr algn="l"/>
          <a:r>
            <a:rPr lang="en-US" dirty="0" smtClean="0">
              <a:latin typeface="Gill Sans MT" panose="020B0502020104020203" pitchFamily="34" charset="0"/>
            </a:rPr>
            <a:t>Identify &amp; create content to help audience in our industry</a:t>
          </a:r>
          <a:endParaRPr lang="en-US" dirty="0">
            <a:latin typeface="Gill Sans MT" panose="020B0502020104020203" pitchFamily="34" charset="0"/>
          </a:endParaRPr>
        </a:p>
      </dgm:t>
    </dgm:pt>
    <dgm:pt modelId="{8FBD53C7-7C5F-44AE-B86B-AC8572AA969B}" type="parTrans" cxnId="{1DEFCFDA-B82D-4B77-8825-199E89F29579}">
      <dgm:prSet/>
      <dgm:spPr/>
      <dgm:t>
        <a:bodyPr/>
        <a:lstStyle/>
        <a:p>
          <a:endParaRPr lang="en-US"/>
        </a:p>
      </dgm:t>
    </dgm:pt>
    <dgm:pt modelId="{3305E65E-A276-47A5-808E-B65724F64396}" type="sibTrans" cxnId="{1DEFCFDA-B82D-4B77-8825-199E89F29579}">
      <dgm:prSet/>
      <dgm:spPr/>
      <dgm:t>
        <a:bodyPr/>
        <a:lstStyle/>
        <a:p>
          <a:endParaRPr lang="en-US"/>
        </a:p>
      </dgm:t>
    </dgm:pt>
    <dgm:pt modelId="{AC660055-9794-4C31-8365-E13AAACC4777}">
      <dgm:prSet phldrT="[Text]"/>
      <dgm:spPr/>
      <dgm:t>
        <a:bodyPr/>
        <a:lstStyle/>
        <a:p>
          <a:pPr algn="l"/>
          <a:r>
            <a:rPr lang="en-US" dirty="0" smtClean="0">
              <a:latin typeface="Gill Sans MT" panose="020B0502020104020203" pitchFamily="34" charset="0"/>
            </a:rPr>
            <a:t>Increase scalability of digital health implementations</a:t>
          </a:r>
          <a:endParaRPr lang="en-US" dirty="0">
            <a:latin typeface="Gill Sans MT" panose="020B0502020104020203" pitchFamily="34" charset="0"/>
          </a:endParaRPr>
        </a:p>
      </dgm:t>
    </dgm:pt>
    <dgm:pt modelId="{88EEE423-D8DB-40DB-8413-2DE5461D66DB}" type="parTrans" cxnId="{8560920B-CCFE-4D06-93CE-735E26170F12}">
      <dgm:prSet/>
      <dgm:spPr/>
      <dgm:t>
        <a:bodyPr/>
        <a:lstStyle/>
        <a:p>
          <a:endParaRPr lang="en-US"/>
        </a:p>
      </dgm:t>
    </dgm:pt>
    <dgm:pt modelId="{470CC867-032F-4A50-84A8-DF65B5AD2C49}" type="sibTrans" cxnId="{8560920B-CCFE-4D06-93CE-735E26170F12}">
      <dgm:prSet/>
      <dgm:spPr/>
      <dgm:t>
        <a:bodyPr/>
        <a:lstStyle/>
        <a:p>
          <a:endParaRPr lang="en-US"/>
        </a:p>
      </dgm:t>
    </dgm:pt>
    <dgm:pt modelId="{93F58E65-62A6-4722-A5B3-EB481641267D}">
      <dgm:prSet phldrT="[Text]"/>
      <dgm:spPr/>
      <dgm:t>
        <a:bodyPr/>
        <a:lstStyle/>
        <a:p>
          <a:pPr algn="l"/>
          <a:r>
            <a:rPr lang="en-US" dirty="0" smtClean="0">
              <a:latin typeface="Gill Sans MT" panose="020B0502020104020203" pitchFamily="34" charset="0"/>
            </a:rPr>
            <a:t>Evaluate and utilize new tool to improve content team efficiency</a:t>
          </a:r>
          <a:endParaRPr lang="en-US" dirty="0">
            <a:latin typeface="Gill Sans MT" panose="020B0502020104020203" pitchFamily="34" charset="0"/>
          </a:endParaRPr>
        </a:p>
      </dgm:t>
    </dgm:pt>
    <dgm:pt modelId="{6A40477E-14FA-4C43-993F-9A5C98DABF7E}" type="parTrans" cxnId="{8B7DA8B8-3CE7-44B7-83AC-E0BD18B2F73C}">
      <dgm:prSet/>
      <dgm:spPr/>
      <dgm:t>
        <a:bodyPr/>
        <a:lstStyle/>
        <a:p>
          <a:endParaRPr lang="en-US"/>
        </a:p>
      </dgm:t>
    </dgm:pt>
    <dgm:pt modelId="{DCF6A4DE-CCEA-46AA-8419-C4A284BB5B22}" type="sibTrans" cxnId="{8B7DA8B8-3CE7-44B7-83AC-E0BD18B2F73C}">
      <dgm:prSet/>
      <dgm:spPr/>
      <dgm:t>
        <a:bodyPr/>
        <a:lstStyle/>
        <a:p>
          <a:endParaRPr lang="en-US"/>
        </a:p>
      </dgm:t>
    </dgm:pt>
    <dgm:pt modelId="{CFBD7119-A45F-420A-8A83-683294BCBBD7}" type="pres">
      <dgm:prSet presAssocID="{D6E4FF45-1ED1-44D5-8CCC-BD48BFF3B03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E3B4B12-AC1B-47A5-B88F-769FE764CAE4}" type="pres">
      <dgm:prSet presAssocID="{5AE72E49-3051-45A6-9FD8-9C341A79423A}" presName="horFlow" presStyleCnt="0"/>
      <dgm:spPr/>
    </dgm:pt>
    <dgm:pt modelId="{8D22DBD9-F1EE-4988-8D58-2A1C1EAC3BA6}" type="pres">
      <dgm:prSet presAssocID="{5AE72E49-3051-45A6-9FD8-9C341A79423A}" presName="bigChev" presStyleLbl="node1" presStyleIdx="0" presStyleCnt="3" custScaleX="175556"/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B5CB02FD-FF20-4432-81A3-46BDA2A9994B}" type="pres">
      <dgm:prSet presAssocID="{E21F06EE-DEC5-4E86-88A0-C4135AEADDAC}" presName="parTrans" presStyleCnt="0"/>
      <dgm:spPr/>
    </dgm:pt>
    <dgm:pt modelId="{8CE5D5A7-2946-4B97-8CEC-B916C95F0BC7}" type="pres">
      <dgm:prSet presAssocID="{8E17161E-1F3B-4D35-8693-99614A317FD5}" presName="node" presStyleLbl="alignAccFollowNode1" presStyleIdx="0" presStyleCnt="3" custScaleX="164806" custLinFactX="10138" custLinFactNeighborX="100000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n-US"/>
        </a:p>
      </dgm:t>
    </dgm:pt>
    <dgm:pt modelId="{C3280828-0A46-4C00-A533-BDC05013694C}" type="pres">
      <dgm:prSet presAssocID="{5AE72E49-3051-45A6-9FD8-9C341A79423A}" presName="vSp" presStyleCnt="0"/>
      <dgm:spPr/>
    </dgm:pt>
    <dgm:pt modelId="{36FEA70C-74B5-4CE2-956B-53B83F92DD78}" type="pres">
      <dgm:prSet presAssocID="{80967B82-602E-4A5C-8897-5A7C271506BB}" presName="horFlow" presStyleCnt="0"/>
      <dgm:spPr/>
    </dgm:pt>
    <dgm:pt modelId="{1F3C71EE-AEA9-4B8F-8AD0-F5E5EA0C5E4A}" type="pres">
      <dgm:prSet presAssocID="{80967B82-602E-4A5C-8897-5A7C271506BB}" presName="bigChev" presStyleLbl="node1" presStyleIdx="1" presStyleCnt="3" custScaleX="175556"/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F68F6518-CB89-489F-96AF-F1A8DF71D474}" type="pres">
      <dgm:prSet presAssocID="{8FBD53C7-7C5F-44AE-B86B-AC8572AA969B}" presName="parTrans" presStyleCnt="0"/>
      <dgm:spPr/>
    </dgm:pt>
    <dgm:pt modelId="{DF435186-93D7-431C-8E3C-3F6B278E8821}" type="pres">
      <dgm:prSet presAssocID="{787CA82D-EC0D-4258-9013-2985609C375A}" presName="node" presStyleLbl="alignAccFollowNode1" presStyleIdx="1" presStyleCnt="3" custScaleX="164806" custLinFactX="10138" custLinFactNeighborX="100000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n-US"/>
        </a:p>
      </dgm:t>
    </dgm:pt>
    <dgm:pt modelId="{7784DCBA-8AEB-4D3D-BCB2-8ACD9A222B59}" type="pres">
      <dgm:prSet presAssocID="{80967B82-602E-4A5C-8897-5A7C271506BB}" presName="vSp" presStyleCnt="0"/>
      <dgm:spPr/>
    </dgm:pt>
    <dgm:pt modelId="{6B135853-0968-47F3-BD74-EF59A04137CB}" type="pres">
      <dgm:prSet presAssocID="{AC660055-9794-4C31-8365-E13AAACC4777}" presName="horFlow" presStyleCnt="0"/>
      <dgm:spPr/>
    </dgm:pt>
    <dgm:pt modelId="{05C8DE73-EF8E-4BC5-9765-D6AB1FF6CA98}" type="pres">
      <dgm:prSet presAssocID="{AC660055-9794-4C31-8365-E13AAACC4777}" presName="bigChev" presStyleLbl="node1" presStyleIdx="2" presStyleCnt="3" custScaleX="175556"/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1AA36777-CEFA-4D1B-A243-DE354F234D05}" type="pres">
      <dgm:prSet presAssocID="{6A40477E-14FA-4C43-993F-9A5C98DABF7E}" presName="parTrans" presStyleCnt="0"/>
      <dgm:spPr/>
    </dgm:pt>
    <dgm:pt modelId="{C0D91AB4-8837-4C91-831D-258A97C734C7}" type="pres">
      <dgm:prSet presAssocID="{93F58E65-62A6-4722-A5B3-EB481641267D}" presName="node" presStyleLbl="alignAccFollowNode1" presStyleIdx="2" presStyleCnt="3" custScaleX="164806" custLinFactX="10138" custLinFactNeighborX="100000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n-US"/>
        </a:p>
      </dgm:t>
    </dgm:pt>
  </dgm:ptLst>
  <dgm:cxnLst>
    <dgm:cxn modelId="{4A55EDD7-3EA4-48BF-ACD9-F9B7D9893B86}" type="presOf" srcId="{5AE72E49-3051-45A6-9FD8-9C341A79423A}" destId="{8D22DBD9-F1EE-4988-8D58-2A1C1EAC3BA6}" srcOrd="0" destOrd="0" presId="urn:microsoft.com/office/officeart/2005/8/layout/lProcess3"/>
    <dgm:cxn modelId="{8B7DA8B8-3CE7-44B7-83AC-E0BD18B2F73C}" srcId="{AC660055-9794-4C31-8365-E13AAACC4777}" destId="{93F58E65-62A6-4722-A5B3-EB481641267D}" srcOrd="0" destOrd="0" parTransId="{6A40477E-14FA-4C43-993F-9A5C98DABF7E}" sibTransId="{DCF6A4DE-CCEA-46AA-8419-C4A284BB5B22}"/>
    <dgm:cxn modelId="{1DEFCFDA-B82D-4B77-8825-199E89F29579}" srcId="{80967B82-602E-4A5C-8897-5A7C271506BB}" destId="{787CA82D-EC0D-4258-9013-2985609C375A}" srcOrd="0" destOrd="0" parTransId="{8FBD53C7-7C5F-44AE-B86B-AC8572AA969B}" sibTransId="{3305E65E-A276-47A5-808E-B65724F64396}"/>
    <dgm:cxn modelId="{7A328773-8E2C-4D9B-B520-91EF54CB3EAA}" type="presOf" srcId="{787CA82D-EC0D-4258-9013-2985609C375A}" destId="{DF435186-93D7-431C-8E3C-3F6B278E8821}" srcOrd="0" destOrd="0" presId="urn:microsoft.com/office/officeart/2005/8/layout/lProcess3"/>
    <dgm:cxn modelId="{7EB0FF14-E9AA-4B97-9DAA-48FD7D23C112}" type="presOf" srcId="{8E17161E-1F3B-4D35-8693-99614A317FD5}" destId="{8CE5D5A7-2946-4B97-8CEC-B916C95F0BC7}" srcOrd="0" destOrd="0" presId="urn:microsoft.com/office/officeart/2005/8/layout/lProcess3"/>
    <dgm:cxn modelId="{A98AB5F2-0181-479E-BAC5-B447A5E07B40}" srcId="{D6E4FF45-1ED1-44D5-8CCC-BD48BFF3B039}" destId="{5AE72E49-3051-45A6-9FD8-9C341A79423A}" srcOrd="0" destOrd="0" parTransId="{409679AA-DF0D-4314-9FC6-B8A95CAD7995}" sibTransId="{407E8A85-7B37-4EF6-9FD9-900932711160}"/>
    <dgm:cxn modelId="{8560920B-CCFE-4D06-93CE-735E26170F12}" srcId="{D6E4FF45-1ED1-44D5-8CCC-BD48BFF3B039}" destId="{AC660055-9794-4C31-8365-E13AAACC4777}" srcOrd="2" destOrd="0" parTransId="{88EEE423-D8DB-40DB-8413-2DE5461D66DB}" sibTransId="{470CC867-032F-4A50-84A8-DF65B5AD2C49}"/>
    <dgm:cxn modelId="{7D44A1B1-49E4-4F38-8922-9C798BEFA493}" srcId="{D6E4FF45-1ED1-44D5-8CCC-BD48BFF3B039}" destId="{80967B82-602E-4A5C-8897-5A7C271506BB}" srcOrd="1" destOrd="0" parTransId="{C12B3549-39C0-4775-8624-83F35D742867}" sibTransId="{A93CBF4E-3EC0-4678-8202-408267603E61}"/>
    <dgm:cxn modelId="{F9C861AA-7426-456D-A6B9-D34B04D1AD2F}" type="presOf" srcId="{AC660055-9794-4C31-8365-E13AAACC4777}" destId="{05C8DE73-EF8E-4BC5-9765-D6AB1FF6CA98}" srcOrd="0" destOrd="0" presId="urn:microsoft.com/office/officeart/2005/8/layout/lProcess3"/>
    <dgm:cxn modelId="{2A4E32F8-C100-4AAE-A597-75B903453A8D}" type="presOf" srcId="{D6E4FF45-1ED1-44D5-8CCC-BD48BFF3B039}" destId="{CFBD7119-A45F-420A-8A83-683294BCBBD7}" srcOrd="0" destOrd="0" presId="urn:microsoft.com/office/officeart/2005/8/layout/lProcess3"/>
    <dgm:cxn modelId="{4EF94BA1-F531-43D2-848A-23B6DC3967B8}" type="presOf" srcId="{93F58E65-62A6-4722-A5B3-EB481641267D}" destId="{C0D91AB4-8837-4C91-831D-258A97C734C7}" srcOrd="0" destOrd="0" presId="urn:microsoft.com/office/officeart/2005/8/layout/lProcess3"/>
    <dgm:cxn modelId="{3ABA26E1-37C6-40AA-89E8-C8C66C147AE6}" type="presOf" srcId="{80967B82-602E-4A5C-8897-5A7C271506BB}" destId="{1F3C71EE-AEA9-4B8F-8AD0-F5E5EA0C5E4A}" srcOrd="0" destOrd="0" presId="urn:microsoft.com/office/officeart/2005/8/layout/lProcess3"/>
    <dgm:cxn modelId="{3E35C64D-67FE-45F2-9FB5-935C0C9793AB}" srcId="{5AE72E49-3051-45A6-9FD8-9C341A79423A}" destId="{8E17161E-1F3B-4D35-8693-99614A317FD5}" srcOrd="0" destOrd="0" parTransId="{E21F06EE-DEC5-4E86-88A0-C4135AEADDAC}" sibTransId="{C765AE33-C831-42E3-A54B-B61CFCC15BF7}"/>
    <dgm:cxn modelId="{777CCE8E-529F-4776-AB23-AB45CC49B517}" type="presParOf" srcId="{CFBD7119-A45F-420A-8A83-683294BCBBD7}" destId="{3E3B4B12-AC1B-47A5-B88F-769FE764CAE4}" srcOrd="0" destOrd="0" presId="urn:microsoft.com/office/officeart/2005/8/layout/lProcess3"/>
    <dgm:cxn modelId="{C2C819FC-82D3-4907-89CA-E5BC18F05E58}" type="presParOf" srcId="{3E3B4B12-AC1B-47A5-B88F-769FE764CAE4}" destId="{8D22DBD9-F1EE-4988-8D58-2A1C1EAC3BA6}" srcOrd="0" destOrd="0" presId="urn:microsoft.com/office/officeart/2005/8/layout/lProcess3"/>
    <dgm:cxn modelId="{1238FC8E-4C4E-438C-BC20-BBD4F5B63EF8}" type="presParOf" srcId="{3E3B4B12-AC1B-47A5-B88F-769FE764CAE4}" destId="{B5CB02FD-FF20-4432-81A3-46BDA2A9994B}" srcOrd="1" destOrd="0" presId="urn:microsoft.com/office/officeart/2005/8/layout/lProcess3"/>
    <dgm:cxn modelId="{A2E84C0D-64C5-4F47-A2B2-6C3659BF9F69}" type="presParOf" srcId="{3E3B4B12-AC1B-47A5-B88F-769FE764CAE4}" destId="{8CE5D5A7-2946-4B97-8CEC-B916C95F0BC7}" srcOrd="2" destOrd="0" presId="urn:microsoft.com/office/officeart/2005/8/layout/lProcess3"/>
    <dgm:cxn modelId="{B5A38589-A280-4761-8466-9D38F350F048}" type="presParOf" srcId="{CFBD7119-A45F-420A-8A83-683294BCBBD7}" destId="{C3280828-0A46-4C00-A533-BDC05013694C}" srcOrd="1" destOrd="0" presId="urn:microsoft.com/office/officeart/2005/8/layout/lProcess3"/>
    <dgm:cxn modelId="{7FB1B47A-7C90-41B1-9CF9-A69E348809BE}" type="presParOf" srcId="{CFBD7119-A45F-420A-8A83-683294BCBBD7}" destId="{36FEA70C-74B5-4CE2-956B-53B83F92DD78}" srcOrd="2" destOrd="0" presId="urn:microsoft.com/office/officeart/2005/8/layout/lProcess3"/>
    <dgm:cxn modelId="{F05F2715-02FF-45BF-98C5-71E7C4B38DB1}" type="presParOf" srcId="{36FEA70C-74B5-4CE2-956B-53B83F92DD78}" destId="{1F3C71EE-AEA9-4B8F-8AD0-F5E5EA0C5E4A}" srcOrd="0" destOrd="0" presId="urn:microsoft.com/office/officeart/2005/8/layout/lProcess3"/>
    <dgm:cxn modelId="{D43B20C3-E11D-4388-B932-66914406B818}" type="presParOf" srcId="{36FEA70C-74B5-4CE2-956B-53B83F92DD78}" destId="{F68F6518-CB89-489F-96AF-F1A8DF71D474}" srcOrd="1" destOrd="0" presId="urn:microsoft.com/office/officeart/2005/8/layout/lProcess3"/>
    <dgm:cxn modelId="{ED130083-2ED1-427A-A86D-507B2B92EDAA}" type="presParOf" srcId="{36FEA70C-74B5-4CE2-956B-53B83F92DD78}" destId="{DF435186-93D7-431C-8E3C-3F6B278E8821}" srcOrd="2" destOrd="0" presId="urn:microsoft.com/office/officeart/2005/8/layout/lProcess3"/>
    <dgm:cxn modelId="{1F7445AA-C439-45C9-A3B4-5EDD2E903878}" type="presParOf" srcId="{CFBD7119-A45F-420A-8A83-683294BCBBD7}" destId="{7784DCBA-8AEB-4D3D-BCB2-8ACD9A222B59}" srcOrd="3" destOrd="0" presId="urn:microsoft.com/office/officeart/2005/8/layout/lProcess3"/>
    <dgm:cxn modelId="{B6C0B9AD-8029-4853-9689-06293E9D5953}" type="presParOf" srcId="{CFBD7119-A45F-420A-8A83-683294BCBBD7}" destId="{6B135853-0968-47F3-BD74-EF59A04137CB}" srcOrd="4" destOrd="0" presId="urn:microsoft.com/office/officeart/2005/8/layout/lProcess3"/>
    <dgm:cxn modelId="{96F07C4F-96B6-4322-A99C-386ABA660787}" type="presParOf" srcId="{6B135853-0968-47F3-BD74-EF59A04137CB}" destId="{05C8DE73-EF8E-4BC5-9765-D6AB1FF6CA98}" srcOrd="0" destOrd="0" presId="urn:microsoft.com/office/officeart/2005/8/layout/lProcess3"/>
    <dgm:cxn modelId="{BA7AE887-9A9B-4922-836F-7B9B6C5E059D}" type="presParOf" srcId="{6B135853-0968-47F3-BD74-EF59A04137CB}" destId="{1AA36777-CEFA-4D1B-A243-DE354F234D05}" srcOrd="1" destOrd="0" presId="urn:microsoft.com/office/officeart/2005/8/layout/lProcess3"/>
    <dgm:cxn modelId="{8B6CF236-0C49-4EA1-98E6-6E4DBD9D2875}" type="presParOf" srcId="{6B135853-0968-47F3-BD74-EF59A04137CB}" destId="{C0D91AB4-8837-4C91-831D-258A97C734C7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2DBD9-F1EE-4988-8D58-2A1C1EAC3BA6}">
      <dsp:nvSpPr>
        <dsp:cNvPr id="0" name=""/>
        <dsp:cNvSpPr/>
      </dsp:nvSpPr>
      <dsp:spPr>
        <a:xfrm>
          <a:off x="733060" y="3169"/>
          <a:ext cx="5072605" cy="115578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Gill Sans MT" panose="020B0502020104020203" pitchFamily="34" charset="0"/>
            </a:rPr>
            <a:t>Earn X% more leads for sales team without increasing budget</a:t>
          </a:r>
          <a:endParaRPr lang="en-US" sz="2800" kern="1200" dirty="0">
            <a:latin typeface="Gill Sans MT" panose="020B0502020104020203" pitchFamily="34" charset="0"/>
          </a:endParaRPr>
        </a:p>
      </dsp:txBody>
      <dsp:txXfrm>
        <a:off x="733060" y="3169"/>
        <a:ext cx="4783660" cy="1155780"/>
      </dsp:txXfrm>
    </dsp:sp>
    <dsp:sp modelId="{8CE5D5A7-2946-4B97-8CEC-B916C95F0BC7}">
      <dsp:nvSpPr>
        <dsp:cNvPr id="0" name=""/>
        <dsp:cNvSpPr/>
      </dsp:nvSpPr>
      <dsp:spPr>
        <a:xfrm>
          <a:off x="6048800" y="101411"/>
          <a:ext cx="3952451" cy="959297"/>
        </a:xfrm>
        <a:prstGeom prst="flowChartProcess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Gill Sans MT" panose="020B0502020104020203" pitchFamily="34" charset="0"/>
            </a:rPr>
            <a:t>Identify search queries and create content to rank</a:t>
          </a:r>
          <a:endParaRPr lang="en-US" sz="2300" kern="1200" dirty="0">
            <a:latin typeface="Gill Sans MT" panose="020B0502020104020203" pitchFamily="34" charset="0"/>
          </a:endParaRPr>
        </a:p>
      </dsp:txBody>
      <dsp:txXfrm>
        <a:off x="6048800" y="101411"/>
        <a:ext cx="3952451" cy="959297"/>
      </dsp:txXfrm>
    </dsp:sp>
    <dsp:sp modelId="{1F3C71EE-AEA9-4B8F-8AD0-F5E5EA0C5E4A}">
      <dsp:nvSpPr>
        <dsp:cNvPr id="0" name=""/>
        <dsp:cNvSpPr/>
      </dsp:nvSpPr>
      <dsp:spPr>
        <a:xfrm>
          <a:off x="733060" y="1320759"/>
          <a:ext cx="5072605" cy="115578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Gill Sans MT" panose="020B0502020104020203" pitchFamily="34" charset="0"/>
            </a:rPr>
            <a:t>Ensure that brand is tied to expertise, quality, and problem-solving disposition</a:t>
          </a:r>
          <a:endParaRPr lang="en-US" sz="2800" kern="1200" dirty="0">
            <a:latin typeface="Gill Sans MT" panose="020B0502020104020203" pitchFamily="34" charset="0"/>
          </a:endParaRPr>
        </a:p>
      </dsp:txBody>
      <dsp:txXfrm>
        <a:off x="733060" y="1320759"/>
        <a:ext cx="4783660" cy="1155780"/>
      </dsp:txXfrm>
    </dsp:sp>
    <dsp:sp modelId="{DF435186-93D7-431C-8E3C-3F6B278E8821}">
      <dsp:nvSpPr>
        <dsp:cNvPr id="0" name=""/>
        <dsp:cNvSpPr/>
      </dsp:nvSpPr>
      <dsp:spPr>
        <a:xfrm>
          <a:off x="6048800" y="1419001"/>
          <a:ext cx="3952451" cy="959297"/>
        </a:xfrm>
        <a:prstGeom prst="flowChartProcess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Gill Sans MT" panose="020B0502020104020203" pitchFamily="34" charset="0"/>
            </a:rPr>
            <a:t>Identify &amp; create content to help audience in our industry</a:t>
          </a:r>
          <a:endParaRPr lang="en-US" sz="2300" kern="1200" dirty="0">
            <a:latin typeface="Gill Sans MT" panose="020B0502020104020203" pitchFamily="34" charset="0"/>
          </a:endParaRPr>
        </a:p>
      </dsp:txBody>
      <dsp:txXfrm>
        <a:off x="6048800" y="1419001"/>
        <a:ext cx="3952451" cy="959297"/>
      </dsp:txXfrm>
    </dsp:sp>
    <dsp:sp modelId="{05C8DE73-EF8E-4BC5-9765-D6AB1FF6CA98}">
      <dsp:nvSpPr>
        <dsp:cNvPr id="0" name=""/>
        <dsp:cNvSpPr/>
      </dsp:nvSpPr>
      <dsp:spPr>
        <a:xfrm>
          <a:off x="733060" y="2638349"/>
          <a:ext cx="5072605" cy="115578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Gill Sans MT" panose="020B0502020104020203" pitchFamily="34" charset="0"/>
            </a:rPr>
            <a:t>Increase scalability of digital health implementations</a:t>
          </a:r>
          <a:endParaRPr lang="en-US" sz="2800" kern="1200" dirty="0">
            <a:latin typeface="Gill Sans MT" panose="020B0502020104020203" pitchFamily="34" charset="0"/>
          </a:endParaRPr>
        </a:p>
      </dsp:txBody>
      <dsp:txXfrm>
        <a:off x="733060" y="2638349"/>
        <a:ext cx="4783660" cy="1155780"/>
      </dsp:txXfrm>
    </dsp:sp>
    <dsp:sp modelId="{C0D91AB4-8837-4C91-831D-258A97C734C7}">
      <dsp:nvSpPr>
        <dsp:cNvPr id="0" name=""/>
        <dsp:cNvSpPr/>
      </dsp:nvSpPr>
      <dsp:spPr>
        <a:xfrm>
          <a:off x="6048800" y="2736590"/>
          <a:ext cx="3952451" cy="959297"/>
        </a:xfrm>
        <a:prstGeom prst="flowChartProcess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Gill Sans MT" panose="020B0502020104020203" pitchFamily="34" charset="0"/>
            </a:rPr>
            <a:t>Evaluate and utilize new tool to improve content team efficiency</a:t>
          </a:r>
          <a:endParaRPr lang="en-US" sz="2300" kern="1200" dirty="0">
            <a:latin typeface="Gill Sans MT" panose="020B0502020104020203" pitchFamily="34" charset="0"/>
          </a:endParaRPr>
        </a:p>
      </dsp:txBody>
      <dsp:txXfrm>
        <a:off x="6048800" y="2736590"/>
        <a:ext cx="3952451" cy="959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AB8A8-5EC2-4A62-90A0-85AAA461D2B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79393-A136-4B49-9C86-01B7C589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2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55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4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31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31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4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72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20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20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32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38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37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35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20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20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79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41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28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36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317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28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23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22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162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3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72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35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35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35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72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79393-A136-4B49-9C86-01B7C589E3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6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onochr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Monochrome 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29552"/>
            <a:ext cx="9144000" cy="1973223"/>
          </a:xfrm>
        </p:spPr>
        <p:txBody>
          <a:bodyPr anchor="b">
            <a:normAutofit/>
          </a:bodyPr>
          <a:lstStyle>
            <a:lvl1pPr algn="ctr">
              <a:defRPr sz="5400" b="1" cap="all" spc="3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SHORT 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556000"/>
            <a:ext cx="9144000" cy="1391138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It may be necessary to use two spaces in the CAPITALIZED title above.</a:t>
            </a:r>
          </a:p>
          <a:p>
            <a:pPr lvl="0"/>
            <a:r>
              <a:rPr lang="en-US" dirty="0" smtClean="0"/>
              <a:t>Also, this is the box for your subtitle.</a:t>
            </a:r>
          </a:p>
        </p:txBody>
      </p:sp>
    </p:spTree>
    <p:extLst>
      <p:ext uri="{BB962C8B-B14F-4D97-AF65-F5344CB8AC3E}">
        <p14:creationId xmlns:p14="http://schemas.microsoft.com/office/powerpoint/2010/main" val="2015413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note - Monochr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Signature_Monochrome 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Oval 21"/>
          <p:cNvSpPr>
            <a:spLocks noChangeAspect="1"/>
          </p:cNvSpPr>
          <p:nvPr userDrawn="1"/>
        </p:nvSpPr>
        <p:spPr>
          <a:xfrm>
            <a:off x="5916121" y="2175098"/>
            <a:ext cx="359758" cy="359758"/>
          </a:xfrm>
          <a:prstGeom prst="ellipse">
            <a:avLst/>
          </a:prstGeom>
          <a:solidFill>
            <a:srgbClr val="5951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D6463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3588455" y="5127277"/>
            <a:ext cx="5011242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University of Iowa Health Ventures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327 2</a:t>
            </a:r>
            <a:r>
              <a:rPr lang="en-US" sz="1600" baseline="30000" dirty="0" smtClean="0">
                <a:solidFill>
                  <a:srgbClr val="FFFFFF"/>
                </a:solidFill>
                <a:latin typeface="Gill Sans MT"/>
                <a:cs typeface="Gill Sans MT"/>
              </a:rPr>
              <a:t>nd</a:t>
            </a: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 Street, Suite 200, Coralville, IA 52241</a:t>
            </a:r>
            <a:endParaRPr lang="en-US" sz="16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24" name="Picture 23" descr="Person-Icon-v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240" y="2220598"/>
            <a:ext cx="215520" cy="255078"/>
          </a:xfrm>
          <a:prstGeom prst="rect">
            <a:avLst/>
          </a:prstGeom>
        </p:spPr>
      </p:pic>
      <p:sp>
        <p:nvSpPr>
          <p:cNvPr id="25" name="Oval 24"/>
          <p:cNvSpPr>
            <a:spLocks noChangeAspect="1"/>
          </p:cNvSpPr>
          <p:nvPr userDrawn="1"/>
        </p:nvSpPr>
        <p:spPr>
          <a:xfrm>
            <a:off x="5916121" y="3292700"/>
            <a:ext cx="359758" cy="359758"/>
          </a:xfrm>
          <a:prstGeom prst="ellipse">
            <a:avLst/>
          </a:prstGeom>
          <a:solidFill>
            <a:srgbClr val="5951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D6463"/>
              </a:solidFill>
            </a:endParaRPr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>
            <a:off x="5916121" y="4205238"/>
            <a:ext cx="359758" cy="359758"/>
          </a:xfrm>
          <a:prstGeom prst="ellipse">
            <a:avLst/>
          </a:prstGeom>
          <a:solidFill>
            <a:srgbClr val="5951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D6463"/>
              </a:solidFill>
            </a:endParaRPr>
          </a:p>
        </p:txBody>
      </p:sp>
      <p:pic>
        <p:nvPicPr>
          <p:cNvPr id="27" name="Picture 26" descr="at-icon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81" y="3364541"/>
            <a:ext cx="218438" cy="214856"/>
          </a:xfrm>
          <a:prstGeom prst="rect">
            <a:avLst/>
          </a:prstGeom>
        </p:spPr>
      </p:pic>
      <p:pic>
        <p:nvPicPr>
          <p:cNvPr id="28" name="Picture 27" descr="Smartphone-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738" y="4256711"/>
            <a:ext cx="136524" cy="255984"/>
          </a:xfrm>
          <a:prstGeom prst="rect">
            <a:avLst/>
          </a:prstGeom>
        </p:spPr>
      </p:pic>
      <p:sp>
        <p:nvSpPr>
          <p:cNvPr id="2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2303" y="2468665"/>
            <a:ext cx="5007394" cy="4403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770525" y="2861656"/>
            <a:ext cx="2650950" cy="28002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92771" y="3576662"/>
            <a:ext cx="4606458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15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 smtClean="0"/>
              <a:t>Your.Email@uihealthsystem.org</a:t>
            </a:r>
            <a:endParaRPr lang="en-US" dirty="0"/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70525" y="4516986"/>
            <a:ext cx="2650950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3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319.###.####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0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ignature - Monochr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Mayra-and-Doct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:Signature_Monochrome 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Oval 21"/>
          <p:cNvSpPr>
            <a:spLocks noChangeAspect="1"/>
          </p:cNvSpPr>
          <p:nvPr userDrawn="1"/>
        </p:nvSpPr>
        <p:spPr>
          <a:xfrm>
            <a:off x="5916121" y="2175098"/>
            <a:ext cx="359758" cy="359758"/>
          </a:xfrm>
          <a:prstGeom prst="ellipse">
            <a:avLst/>
          </a:prstGeom>
          <a:solidFill>
            <a:srgbClr val="5951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D6463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3588455" y="5127277"/>
            <a:ext cx="5011242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University of Iowa Health Ventures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327 2</a:t>
            </a:r>
            <a:r>
              <a:rPr lang="en-US" sz="1600" baseline="30000" dirty="0" smtClean="0">
                <a:solidFill>
                  <a:srgbClr val="FFFFFF"/>
                </a:solidFill>
                <a:latin typeface="Gill Sans MT"/>
                <a:cs typeface="Gill Sans MT"/>
              </a:rPr>
              <a:t>nd</a:t>
            </a: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 Street, Suite 200, Coralville, IA 52241</a:t>
            </a:r>
            <a:endParaRPr lang="en-US" sz="16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24" name="Picture 23" descr="Person-Icon-v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240" y="2220598"/>
            <a:ext cx="215520" cy="255078"/>
          </a:xfrm>
          <a:prstGeom prst="rect">
            <a:avLst/>
          </a:prstGeom>
        </p:spPr>
      </p:pic>
      <p:sp>
        <p:nvSpPr>
          <p:cNvPr id="25" name="Oval 24"/>
          <p:cNvSpPr>
            <a:spLocks noChangeAspect="1"/>
          </p:cNvSpPr>
          <p:nvPr userDrawn="1"/>
        </p:nvSpPr>
        <p:spPr>
          <a:xfrm>
            <a:off x="5916121" y="3292700"/>
            <a:ext cx="359758" cy="359758"/>
          </a:xfrm>
          <a:prstGeom prst="ellipse">
            <a:avLst/>
          </a:prstGeom>
          <a:solidFill>
            <a:srgbClr val="5951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D6463"/>
              </a:solidFill>
            </a:endParaRPr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>
            <a:off x="5916121" y="4205238"/>
            <a:ext cx="359758" cy="359758"/>
          </a:xfrm>
          <a:prstGeom prst="ellipse">
            <a:avLst/>
          </a:prstGeom>
          <a:solidFill>
            <a:srgbClr val="5951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D6463"/>
              </a:solidFill>
            </a:endParaRPr>
          </a:p>
        </p:txBody>
      </p:sp>
      <p:pic>
        <p:nvPicPr>
          <p:cNvPr id="27" name="Picture 26" descr="at-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81" y="3364541"/>
            <a:ext cx="218438" cy="214856"/>
          </a:xfrm>
          <a:prstGeom prst="rect">
            <a:avLst/>
          </a:prstGeom>
        </p:spPr>
      </p:pic>
      <p:pic>
        <p:nvPicPr>
          <p:cNvPr id="28" name="Picture 27" descr="Smartphone-Icon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738" y="4256711"/>
            <a:ext cx="136524" cy="255984"/>
          </a:xfrm>
          <a:prstGeom prst="rect">
            <a:avLst/>
          </a:prstGeom>
        </p:spPr>
      </p:pic>
      <p:sp>
        <p:nvSpPr>
          <p:cNvPr id="2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2303" y="2468665"/>
            <a:ext cx="5007394" cy="4403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770525" y="2861656"/>
            <a:ext cx="2650950" cy="28002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92771" y="3576662"/>
            <a:ext cx="4606458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15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 smtClean="0"/>
              <a:t>Your.Email@uihealthsystem.org</a:t>
            </a:r>
            <a:endParaRPr lang="en-US" dirty="0"/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70525" y="4516986"/>
            <a:ext cx="2650950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3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319.###.####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58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Monochr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005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TSC_Standard 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29552"/>
            <a:ext cx="9144000" cy="1973223"/>
          </a:xfrm>
        </p:spPr>
        <p:txBody>
          <a:bodyPr anchor="b">
            <a:normAutofit/>
          </a:bodyPr>
          <a:lstStyle>
            <a:lvl1pPr algn="ctr">
              <a:defRPr sz="5400" b="1" cap="all" spc="300" baseline="0">
                <a:solidFill>
                  <a:srgbClr val="DFB12E"/>
                </a:solidFill>
              </a:defRPr>
            </a:lvl1pPr>
          </a:lstStyle>
          <a:p>
            <a:r>
              <a:rPr lang="en-US" dirty="0" smtClean="0"/>
              <a:t>SHORT  TITLE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556000"/>
            <a:ext cx="9144000" cy="1391138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It may be necessary to use two spaces in the CAPITALIZED title above.</a:t>
            </a:r>
          </a:p>
          <a:p>
            <a:pPr lvl="0"/>
            <a:r>
              <a:rPr lang="en-US" dirty="0" smtClean="0"/>
              <a:t>Also, this is the box for your subtitle.</a:t>
            </a:r>
          </a:p>
        </p:txBody>
      </p:sp>
    </p:spTree>
    <p:extLst>
      <p:ext uri="{BB962C8B-B14F-4D97-AF65-F5344CB8AC3E}">
        <p14:creationId xmlns:p14="http://schemas.microsoft.com/office/powerpoint/2010/main" val="3780100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:TSC_Standard Sub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30082" y="2389285"/>
            <a:ext cx="7236159" cy="1325563"/>
          </a:xfrm>
        </p:spPr>
        <p:txBody>
          <a:bodyPr/>
          <a:lstStyle>
            <a:lvl1pPr algn="ctr">
              <a:defRPr b="1" kern="4400" cap="none" spc="150" normalizeH="0" baseline="0">
                <a:solidFill>
                  <a:srgbClr val="DFB12E"/>
                </a:solidFill>
              </a:defRPr>
            </a:lvl1pPr>
          </a:lstStyle>
          <a:p>
            <a:r>
              <a:rPr lang="en-US" dirty="0" smtClean="0"/>
              <a:t>Subtitle Section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13313" y="3850543"/>
            <a:ext cx="6669087" cy="10318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A short quote or purpose statement might work well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71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et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90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lvl="0"/>
            <a:endParaRPr lang="en-US" dirty="0" smtClean="0"/>
          </a:p>
        </p:txBody>
      </p:sp>
      <p:pic>
        <p:nvPicPr>
          <p:cNvPr id="3" name="Picture 2" descr=":TSC_Standard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01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:TSC_Standard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90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37944" y="1704121"/>
            <a:ext cx="7116112" cy="3796008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spc="300">
                <a:solidFill>
                  <a:srgbClr val="DFB1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03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:TSC_Standard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31453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8117977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44929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spc="300">
                <a:solidFill>
                  <a:srgbClr val="DFB1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42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TSC_Standard 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28366"/>
            <a:ext cx="4565594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5870" y="728366"/>
            <a:ext cx="4567929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1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Watermarked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TSC_Standard 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28366"/>
            <a:ext cx="4565594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85870" y="728366"/>
            <a:ext cx="4567929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85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- Monochr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:TSC_Monochrome Sub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30082" y="2389285"/>
            <a:ext cx="7236159" cy="1325563"/>
          </a:xfrm>
        </p:spPr>
        <p:txBody>
          <a:bodyPr/>
          <a:lstStyle>
            <a:lvl1pPr algn="ctr">
              <a:defRPr b="1" kern="4400" cap="none" spc="150" normalizeH="0" baseline="0">
                <a:solidFill>
                  <a:srgbClr val="6D6463"/>
                </a:solidFill>
              </a:defRPr>
            </a:lvl1pPr>
          </a:lstStyle>
          <a:p>
            <a:r>
              <a:rPr lang="en-US" dirty="0" smtClean="0"/>
              <a:t>Subtitle Section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13313" y="3850543"/>
            <a:ext cx="6669087" cy="10318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A short quote or purpose statement might work well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68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Standard 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66901"/>
            <a:ext cx="5181600" cy="5266646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335855" y="2195878"/>
            <a:ext cx="5416572" cy="1756994"/>
          </a:xfrm>
        </p:spPr>
        <p:txBody>
          <a:bodyPr>
            <a:normAutofit/>
          </a:bodyPr>
          <a:lstStyle>
            <a:lvl1pPr algn="ctr">
              <a:defRPr sz="2800" b="0" i="0" strike="noStrike" kern="0" cap="all" spc="350" baseline="0">
                <a:solidFill>
                  <a:srgbClr val="DFB12E"/>
                </a:solidFill>
              </a:defRPr>
            </a:lvl1pPr>
          </a:lstStyle>
          <a:p>
            <a:r>
              <a:rPr lang="en-US" dirty="0" smtClean="0"/>
              <a:t>- Short Statement - Preferably only Three Lines Or 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36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Centered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Standard 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1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not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:Signature_Standard 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 userDrawn="1"/>
        </p:nvSpPr>
        <p:spPr>
          <a:xfrm>
            <a:off x="5916121" y="2175098"/>
            <a:ext cx="359758" cy="359758"/>
          </a:xfrm>
          <a:prstGeom prst="ellipse">
            <a:avLst/>
          </a:prstGeom>
          <a:solidFill>
            <a:srgbClr val="5951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D6463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588455" y="5127277"/>
            <a:ext cx="5011242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University of Iowa Health Ventures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327 2</a:t>
            </a:r>
            <a:r>
              <a:rPr lang="en-US" sz="1600" baseline="30000" dirty="0" smtClean="0">
                <a:solidFill>
                  <a:srgbClr val="FFFFFF"/>
                </a:solidFill>
                <a:latin typeface="Gill Sans MT"/>
                <a:cs typeface="Gill Sans MT"/>
              </a:rPr>
              <a:t>nd</a:t>
            </a: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 Street, Suite 200, Coralville, IA 52241</a:t>
            </a:r>
            <a:endParaRPr lang="en-US" sz="16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21" name="Picture 20" descr="Person-Icon-v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240" y="2220598"/>
            <a:ext cx="215520" cy="255078"/>
          </a:xfrm>
          <a:prstGeom prst="rect">
            <a:avLst/>
          </a:prstGeom>
        </p:spPr>
      </p:pic>
      <p:sp>
        <p:nvSpPr>
          <p:cNvPr id="22" name="Oval 21"/>
          <p:cNvSpPr>
            <a:spLocks noChangeAspect="1"/>
          </p:cNvSpPr>
          <p:nvPr userDrawn="1"/>
        </p:nvSpPr>
        <p:spPr>
          <a:xfrm>
            <a:off x="5916121" y="3292700"/>
            <a:ext cx="359758" cy="359758"/>
          </a:xfrm>
          <a:prstGeom prst="ellipse">
            <a:avLst/>
          </a:prstGeom>
          <a:solidFill>
            <a:srgbClr val="5951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D6463"/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5916121" y="4205238"/>
            <a:ext cx="359758" cy="359758"/>
          </a:xfrm>
          <a:prstGeom prst="ellipse">
            <a:avLst/>
          </a:prstGeom>
          <a:solidFill>
            <a:srgbClr val="5951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D6463"/>
              </a:solidFill>
            </a:endParaRPr>
          </a:p>
        </p:txBody>
      </p:sp>
      <p:pic>
        <p:nvPicPr>
          <p:cNvPr id="24" name="Picture 23" descr="at-icon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81" y="3364541"/>
            <a:ext cx="218438" cy="214856"/>
          </a:xfrm>
          <a:prstGeom prst="rect">
            <a:avLst/>
          </a:prstGeom>
        </p:spPr>
      </p:pic>
      <p:pic>
        <p:nvPicPr>
          <p:cNvPr id="25" name="Picture 24" descr="Smartphone-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738" y="4256711"/>
            <a:ext cx="136524" cy="255984"/>
          </a:xfrm>
          <a:prstGeom prst="rect">
            <a:avLst/>
          </a:prstGeom>
        </p:spPr>
      </p:pic>
      <p:sp>
        <p:nvSpPr>
          <p:cNvPr id="2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2303" y="2468665"/>
            <a:ext cx="5007394" cy="4403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770525" y="2861656"/>
            <a:ext cx="2650950" cy="28002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92771" y="3576662"/>
            <a:ext cx="4606458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15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 smtClean="0"/>
              <a:t>Your.Email@uihealthsystem.org</a:t>
            </a:r>
            <a:endParaRPr lang="en-US" dirty="0"/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70525" y="4516986"/>
            <a:ext cx="2650950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3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319.###.####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7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ignatur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Mayra-and-Doct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:Signature_Standard 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 userDrawn="1"/>
        </p:nvSpPr>
        <p:spPr>
          <a:xfrm>
            <a:off x="5916121" y="2175098"/>
            <a:ext cx="359758" cy="359758"/>
          </a:xfrm>
          <a:prstGeom prst="ellipse">
            <a:avLst/>
          </a:prstGeom>
          <a:solidFill>
            <a:srgbClr val="5951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D6463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588455" y="5127277"/>
            <a:ext cx="5011242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University of Iowa Health Ventures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327 2</a:t>
            </a:r>
            <a:r>
              <a:rPr lang="en-US" sz="1600" baseline="30000" dirty="0" smtClean="0">
                <a:solidFill>
                  <a:srgbClr val="FFFFFF"/>
                </a:solidFill>
                <a:latin typeface="Gill Sans MT"/>
                <a:cs typeface="Gill Sans MT"/>
              </a:rPr>
              <a:t>nd</a:t>
            </a: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 Street, Suite 200, Coralville, IA 52241</a:t>
            </a:r>
            <a:endParaRPr lang="en-US" sz="16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21" name="Picture 20" descr="Person-Icon-v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240" y="2220598"/>
            <a:ext cx="215520" cy="255078"/>
          </a:xfrm>
          <a:prstGeom prst="rect">
            <a:avLst/>
          </a:prstGeom>
        </p:spPr>
      </p:pic>
      <p:sp>
        <p:nvSpPr>
          <p:cNvPr id="22" name="Oval 21"/>
          <p:cNvSpPr>
            <a:spLocks noChangeAspect="1"/>
          </p:cNvSpPr>
          <p:nvPr userDrawn="1"/>
        </p:nvSpPr>
        <p:spPr>
          <a:xfrm>
            <a:off x="5916121" y="3292700"/>
            <a:ext cx="359758" cy="359758"/>
          </a:xfrm>
          <a:prstGeom prst="ellipse">
            <a:avLst/>
          </a:prstGeom>
          <a:solidFill>
            <a:srgbClr val="5951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D6463"/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5916121" y="4205238"/>
            <a:ext cx="359758" cy="359758"/>
          </a:xfrm>
          <a:prstGeom prst="ellipse">
            <a:avLst/>
          </a:prstGeom>
          <a:solidFill>
            <a:srgbClr val="5951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D6463"/>
              </a:solidFill>
            </a:endParaRPr>
          </a:p>
        </p:txBody>
      </p:sp>
      <p:pic>
        <p:nvPicPr>
          <p:cNvPr id="24" name="Picture 23" descr="at-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81" y="3364541"/>
            <a:ext cx="218438" cy="214856"/>
          </a:xfrm>
          <a:prstGeom prst="rect">
            <a:avLst/>
          </a:prstGeom>
        </p:spPr>
      </p:pic>
      <p:pic>
        <p:nvPicPr>
          <p:cNvPr id="25" name="Picture 24" descr="Smartphone-Icon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738" y="4256711"/>
            <a:ext cx="136524" cy="255984"/>
          </a:xfrm>
          <a:prstGeom prst="rect">
            <a:avLst/>
          </a:prstGeom>
        </p:spPr>
      </p:pic>
      <p:sp>
        <p:nvSpPr>
          <p:cNvPr id="2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2303" y="2468665"/>
            <a:ext cx="5007394" cy="4403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770525" y="2861656"/>
            <a:ext cx="2650950" cy="28002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92771" y="3576662"/>
            <a:ext cx="4606458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15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 smtClean="0"/>
              <a:t>Your.Email@uihealthsystem.org</a:t>
            </a:r>
            <a:endParaRPr lang="en-US" dirty="0"/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70525" y="4516986"/>
            <a:ext cx="2650950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3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319.###.####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993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643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White 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29552"/>
            <a:ext cx="9144000" cy="1973223"/>
          </a:xfrm>
        </p:spPr>
        <p:txBody>
          <a:bodyPr anchor="b">
            <a:normAutofit/>
          </a:bodyPr>
          <a:lstStyle>
            <a:lvl1pPr algn="ctr">
              <a:defRPr sz="5400" b="1" cap="all" spc="300" baseline="0">
                <a:solidFill>
                  <a:srgbClr val="DFB12E"/>
                </a:solidFill>
              </a:defRPr>
            </a:lvl1pPr>
          </a:lstStyle>
          <a:p>
            <a:r>
              <a:rPr lang="en-US" dirty="0" smtClean="0"/>
              <a:t>SHORT  TITLE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556000"/>
            <a:ext cx="9144000" cy="1391138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rgbClr val="6D6463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It may be necessary to use two spaces in the CAPITALIZED title above.</a:t>
            </a:r>
          </a:p>
          <a:p>
            <a:pPr lvl="0"/>
            <a:r>
              <a:rPr lang="en-US" dirty="0" smtClean="0"/>
              <a:t>Also, this is the box for your subtitle.</a:t>
            </a:r>
          </a:p>
        </p:txBody>
      </p:sp>
    </p:spTree>
    <p:extLst>
      <p:ext uri="{BB962C8B-B14F-4D97-AF65-F5344CB8AC3E}">
        <p14:creationId xmlns:p14="http://schemas.microsoft.com/office/powerpoint/2010/main" val="501748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:TSC_White Sub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630082" y="2389285"/>
            <a:ext cx="7236159" cy="1325563"/>
          </a:xfrm>
        </p:spPr>
        <p:txBody>
          <a:bodyPr/>
          <a:lstStyle>
            <a:lvl1pPr algn="ctr">
              <a:defRPr b="1" kern="4400" cap="none" spc="150" normalizeH="0" baseline="0">
                <a:solidFill>
                  <a:srgbClr val="DFB12E"/>
                </a:solidFill>
              </a:defRPr>
            </a:lvl1pPr>
          </a:lstStyle>
          <a:p>
            <a:r>
              <a:rPr lang="en-US" dirty="0" smtClean="0"/>
              <a:t>Subtitle Section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13313" y="3850543"/>
            <a:ext cx="6669087" cy="10318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A short quote or purpose statement might work well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94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e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90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lvl="0"/>
            <a:endParaRPr lang="en-US" dirty="0" smtClean="0"/>
          </a:p>
        </p:txBody>
      </p:sp>
      <p:pic>
        <p:nvPicPr>
          <p:cNvPr id="2" name="Picture 1" descr=":TSC_White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73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:TSC_White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90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37944" y="1704121"/>
            <a:ext cx="7116112" cy="3796008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spc="300">
                <a:solidFill>
                  <a:srgbClr val="DFB1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54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:TSC_White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31453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8117977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44929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spc="300">
                <a:solidFill>
                  <a:srgbClr val="DFB1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87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et - Monochr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:TSC_Monochrome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90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83087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:TSC_White 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28366"/>
            <a:ext cx="4565594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5870" y="728366"/>
            <a:ext cx="4567929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104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Watermarked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White 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28366"/>
            <a:ext cx="4565594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85870" y="728366"/>
            <a:ext cx="4567929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97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TSC_White 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66901"/>
            <a:ext cx="5181600" cy="5266646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335855" y="2195878"/>
            <a:ext cx="5416572" cy="1756994"/>
          </a:xfrm>
        </p:spPr>
        <p:txBody>
          <a:bodyPr>
            <a:normAutofit/>
          </a:bodyPr>
          <a:lstStyle>
            <a:lvl1pPr algn="ctr">
              <a:defRPr sz="2800" b="0" i="0" strike="noStrike" kern="0" cap="all" spc="350" baseline="0">
                <a:solidFill>
                  <a:srgbClr val="DFB12E"/>
                </a:solidFill>
              </a:defRPr>
            </a:lvl1pPr>
          </a:lstStyle>
          <a:p>
            <a:r>
              <a:rPr lang="en-US" dirty="0" smtClean="0"/>
              <a:t>- Short Statement - Preferably only Three Lines Or 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70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Centered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TSC_White 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15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n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ignature_White 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Oval 26"/>
          <p:cNvSpPr>
            <a:spLocks noChangeAspect="1"/>
          </p:cNvSpPr>
          <p:nvPr userDrawn="1"/>
        </p:nvSpPr>
        <p:spPr>
          <a:xfrm>
            <a:off x="5916121" y="2175098"/>
            <a:ext cx="359758" cy="359758"/>
          </a:xfrm>
          <a:prstGeom prst="ellipse">
            <a:avLst/>
          </a:prstGeom>
          <a:solidFill>
            <a:srgbClr val="EBA6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3588455" y="5127277"/>
            <a:ext cx="5011242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6D6463"/>
                </a:solidFill>
                <a:latin typeface="Gill Sans MT"/>
                <a:cs typeface="Gill Sans MT"/>
              </a:rPr>
              <a:t>University of Iowa Health Ventures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6D6463"/>
                </a:solidFill>
                <a:latin typeface="Gill Sans MT"/>
                <a:cs typeface="Gill Sans MT"/>
              </a:rPr>
              <a:t>327 2</a:t>
            </a:r>
            <a:r>
              <a:rPr lang="en-US" sz="1600" baseline="30000" dirty="0" smtClean="0">
                <a:solidFill>
                  <a:srgbClr val="6D6463"/>
                </a:solidFill>
                <a:latin typeface="Gill Sans MT"/>
                <a:cs typeface="Gill Sans MT"/>
              </a:rPr>
              <a:t>nd</a:t>
            </a:r>
            <a:r>
              <a:rPr lang="en-US" sz="1600" dirty="0" smtClean="0">
                <a:solidFill>
                  <a:srgbClr val="6D6463"/>
                </a:solidFill>
                <a:latin typeface="Gill Sans MT"/>
                <a:cs typeface="Gill Sans MT"/>
              </a:rPr>
              <a:t> Street, Suite 200, Coralville, IA 52241</a:t>
            </a:r>
            <a:endParaRPr lang="en-US" sz="1600" dirty="0">
              <a:solidFill>
                <a:srgbClr val="6D6463"/>
              </a:solidFill>
              <a:latin typeface="Gill Sans MT"/>
              <a:cs typeface="Gill Sans MT"/>
            </a:endParaRPr>
          </a:p>
        </p:txBody>
      </p:sp>
      <p:pic>
        <p:nvPicPr>
          <p:cNvPr id="29" name="Picture 28" descr="Person-Icon-v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240" y="2220598"/>
            <a:ext cx="215520" cy="255078"/>
          </a:xfrm>
          <a:prstGeom prst="rect">
            <a:avLst/>
          </a:prstGeom>
        </p:spPr>
      </p:pic>
      <p:sp>
        <p:nvSpPr>
          <p:cNvPr id="30" name="Oval 29"/>
          <p:cNvSpPr>
            <a:spLocks noChangeAspect="1"/>
          </p:cNvSpPr>
          <p:nvPr userDrawn="1"/>
        </p:nvSpPr>
        <p:spPr>
          <a:xfrm>
            <a:off x="5916121" y="3292700"/>
            <a:ext cx="359758" cy="359758"/>
          </a:xfrm>
          <a:prstGeom prst="ellipse">
            <a:avLst/>
          </a:prstGeom>
          <a:solidFill>
            <a:srgbClr val="EBA6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>
            <a:spLocks noChangeAspect="1"/>
          </p:cNvSpPr>
          <p:nvPr userDrawn="1"/>
        </p:nvSpPr>
        <p:spPr>
          <a:xfrm>
            <a:off x="5916121" y="4205238"/>
            <a:ext cx="359758" cy="359758"/>
          </a:xfrm>
          <a:prstGeom prst="ellipse">
            <a:avLst/>
          </a:prstGeom>
          <a:solidFill>
            <a:srgbClr val="EBA6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at-icon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81" y="3364541"/>
            <a:ext cx="218438" cy="214856"/>
          </a:xfrm>
          <a:prstGeom prst="rect">
            <a:avLst/>
          </a:prstGeom>
        </p:spPr>
      </p:pic>
      <p:pic>
        <p:nvPicPr>
          <p:cNvPr id="33" name="Picture 32" descr="Smartphone-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738" y="4256711"/>
            <a:ext cx="136524" cy="255984"/>
          </a:xfrm>
          <a:prstGeom prst="rect">
            <a:avLst/>
          </a:prstGeom>
        </p:spPr>
      </p:pic>
      <p:sp>
        <p:nvSpPr>
          <p:cNvPr id="34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2303" y="2468665"/>
            <a:ext cx="5007394" cy="4403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 baseline="0">
                <a:solidFill>
                  <a:srgbClr val="6D646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770525" y="2861656"/>
            <a:ext cx="2650950" cy="28002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6D646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92771" y="3576662"/>
            <a:ext cx="4606458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150" baseline="0">
                <a:solidFill>
                  <a:srgbClr val="6D646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 smtClean="0"/>
              <a:t>Your.Email@uihealthsystem.org</a:t>
            </a:r>
            <a:endParaRPr lang="en-US" dirty="0"/>
          </a:p>
        </p:txBody>
      </p:sp>
      <p:sp>
        <p:nvSpPr>
          <p:cNvPr id="3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70525" y="4516986"/>
            <a:ext cx="2650950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300" baseline="0">
                <a:solidFill>
                  <a:srgbClr val="6D646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319.###.####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15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igna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Mayra-and-Doct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ignature_PureWhite-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Oval 26"/>
          <p:cNvSpPr>
            <a:spLocks noChangeAspect="1"/>
          </p:cNvSpPr>
          <p:nvPr userDrawn="1"/>
        </p:nvSpPr>
        <p:spPr>
          <a:xfrm>
            <a:off x="5916121" y="2175098"/>
            <a:ext cx="359758" cy="359758"/>
          </a:xfrm>
          <a:prstGeom prst="ellipse">
            <a:avLst/>
          </a:prstGeom>
          <a:solidFill>
            <a:srgbClr val="EBA6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3588455" y="5127277"/>
            <a:ext cx="5011242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6D6463"/>
                </a:solidFill>
                <a:latin typeface="Gill Sans MT"/>
                <a:cs typeface="Gill Sans MT"/>
              </a:rPr>
              <a:t>University of Iowa Health Ventures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6D6463"/>
                </a:solidFill>
                <a:latin typeface="Gill Sans MT"/>
                <a:cs typeface="Gill Sans MT"/>
              </a:rPr>
              <a:t>327 2</a:t>
            </a:r>
            <a:r>
              <a:rPr lang="en-US" sz="1600" baseline="30000" dirty="0" smtClean="0">
                <a:solidFill>
                  <a:srgbClr val="6D6463"/>
                </a:solidFill>
                <a:latin typeface="Gill Sans MT"/>
                <a:cs typeface="Gill Sans MT"/>
              </a:rPr>
              <a:t>nd</a:t>
            </a:r>
            <a:r>
              <a:rPr lang="en-US" sz="1600" dirty="0" smtClean="0">
                <a:solidFill>
                  <a:srgbClr val="6D6463"/>
                </a:solidFill>
                <a:latin typeface="Gill Sans MT"/>
                <a:cs typeface="Gill Sans MT"/>
              </a:rPr>
              <a:t> Street, Suite 200, Coralville, IA 52241</a:t>
            </a:r>
            <a:endParaRPr lang="en-US" sz="1600" dirty="0">
              <a:solidFill>
                <a:srgbClr val="6D6463"/>
              </a:solidFill>
              <a:latin typeface="Gill Sans MT"/>
              <a:cs typeface="Gill Sans MT"/>
            </a:endParaRPr>
          </a:p>
        </p:txBody>
      </p:sp>
      <p:pic>
        <p:nvPicPr>
          <p:cNvPr id="29" name="Picture 28" descr="Person-Icon-v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240" y="2220598"/>
            <a:ext cx="215520" cy="255078"/>
          </a:xfrm>
          <a:prstGeom prst="rect">
            <a:avLst/>
          </a:prstGeom>
        </p:spPr>
      </p:pic>
      <p:sp>
        <p:nvSpPr>
          <p:cNvPr id="30" name="Oval 29"/>
          <p:cNvSpPr>
            <a:spLocks noChangeAspect="1"/>
          </p:cNvSpPr>
          <p:nvPr userDrawn="1"/>
        </p:nvSpPr>
        <p:spPr>
          <a:xfrm>
            <a:off x="5916121" y="3292700"/>
            <a:ext cx="359758" cy="359758"/>
          </a:xfrm>
          <a:prstGeom prst="ellipse">
            <a:avLst/>
          </a:prstGeom>
          <a:solidFill>
            <a:srgbClr val="EBA6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>
            <a:spLocks noChangeAspect="1"/>
          </p:cNvSpPr>
          <p:nvPr userDrawn="1"/>
        </p:nvSpPr>
        <p:spPr>
          <a:xfrm>
            <a:off x="5916121" y="4205238"/>
            <a:ext cx="359758" cy="359758"/>
          </a:xfrm>
          <a:prstGeom prst="ellipse">
            <a:avLst/>
          </a:prstGeom>
          <a:solidFill>
            <a:srgbClr val="EBA6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at-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81" y="3364541"/>
            <a:ext cx="218438" cy="214856"/>
          </a:xfrm>
          <a:prstGeom prst="rect">
            <a:avLst/>
          </a:prstGeom>
        </p:spPr>
      </p:pic>
      <p:pic>
        <p:nvPicPr>
          <p:cNvPr id="33" name="Picture 32" descr="Smartphone-Icon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738" y="4256711"/>
            <a:ext cx="136524" cy="255984"/>
          </a:xfrm>
          <a:prstGeom prst="rect">
            <a:avLst/>
          </a:prstGeom>
        </p:spPr>
      </p:pic>
      <p:sp>
        <p:nvSpPr>
          <p:cNvPr id="34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2303" y="2468665"/>
            <a:ext cx="5007394" cy="4403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 baseline="0">
                <a:solidFill>
                  <a:srgbClr val="6D646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770525" y="2861656"/>
            <a:ext cx="2650950" cy="28002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6D646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92771" y="3576662"/>
            <a:ext cx="4606458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150" baseline="0">
                <a:solidFill>
                  <a:srgbClr val="6D646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 smtClean="0"/>
              <a:t>Your.Email@uihealthsystem.org</a:t>
            </a:r>
            <a:endParaRPr lang="en-US" dirty="0"/>
          </a:p>
        </p:txBody>
      </p:sp>
      <p:sp>
        <p:nvSpPr>
          <p:cNvPr id="3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70525" y="4516986"/>
            <a:ext cx="2650950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300" baseline="0">
                <a:solidFill>
                  <a:srgbClr val="6D646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319.###.####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39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119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Blue 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29552"/>
            <a:ext cx="9144000" cy="1973223"/>
          </a:xfrm>
        </p:spPr>
        <p:txBody>
          <a:bodyPr anchor="b">
            <a:normAutofit/>
          </a:bodyPr>
          <a:lstStyle>
            <a:lvl1pPr algn="ctr">
              <a:defRPr sz="5400" b="1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Short  Title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556000"/>
            <a:ext cx="9144000" cy="1391138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It may be necessary to use two spaces in the CAPITALIZED title above.</a:t>
            </a:r>
          </a:p>
          <a:p>
            <a:pPr lvl="0"/>
            <a:r>
              <a:rPr lang="en-US" dirty="0" smtClean="0"/>
              <a:t>Also, this is the box for your subtitle.</a:t>
            </a:r>
          </a:p>
        </p:txBody>
      </p:sp>
    </p:spTree>
    <p:extLst>
      <p:ext uri="{BB962C8B-B14F-4D97-AF65-F5344CB8AC3E}">
        <p14:creationId xmlns:p14="http://schemas.microsoft.com/office/powerpoint/2010/main" val="4277172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:TSC_Blue Sub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30082" y="2389285"/>
            <a:ext cx="7236159" cy="1325563"/>
          </a:xfrm>
        </p:spPr>
        <p:txBody>
          <a:bodyPr/>
          <a:lstStyle>
            <a:lvl1pPr algn="ctr">
              <a:defRPr b="1" kern="4400" cap="none" spc="150" normalizeH="0" baseline="0">
                <a:solidFill>
                  <a:srgbClr val="4BB0DE"/>
                </a:solidFill>
              </a:defRPr>
            </a:lvl1pPr>
          </a:lstStyle>
          <a:p>
            <a:r>
              <a:rPr lang="en-US" dirty="0" smtClean="0"/>
              <a:t>Subtitle Section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13313" y="3850543"/>
            <a:ext cx="6669087" cy="10318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A short quote or purpose statement might work well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99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e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Blue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90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477921" y="2389285"/>
            <a:ext cx="7236159" cy="1325563"/>
          </a:xfrm>
        </p:spPr>
        <p:txBody>
          <a:bodyPr/>
          <a:lstStyle>
            <a:lvl1pPr algn="ctr">
              <a:defRPr b="1" kern="4400" cap="none" spc="150" normalizeH="0" baseline="0">
                <a:solidFill>
                  <a:srgbClr val="4BB0DE"/>
                </a:solidFill>
              </a:defRPr>
            </a:lvl1pPr>
          </a:lstStyle>
          <a:p>
            <a:r>
              <a:rPr lang="en-US" dirty="0" smtClean="0"/>
              <a:t>Subtitle Section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761457" y="3850543"/>
            <a:ext cx="6669087" cy="10318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A short quote or purpose statement might work well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26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Monochr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:TSC_Monochrome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90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37944" y="1704121"/>
            <a:ext cx="7116112" cy="3796008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spc="300">
                <a:solidFill>
                  <a:srgbClr val="6D646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740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:TSC_Blue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90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37944" y="1704121"/>
            <a:ext cx="7116112" cy="3796008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spc="300">
                <a:solidFill>
                  <a:srgbClr val="4BB0D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73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:TSC_Blue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31453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8117977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44929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spc="300">
                <a:solidFill>
                  <a:srgbClr val="4BB0D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23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:TSC_Blue 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28366"/>
            <a:ext cx="4565594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5870" y="728366"/>
            <a:ext cx="4567929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64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Watermarke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Blue 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28366"/>
            <a:ext cx="4565594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85870" y="728366"/>
            <a:ext cx="4567929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335855" y="2195878"/>
            <a:ext cx="5416572" cy="1756994"/>
          </a:xfrm>
        </p:spPr>
        <p:txBody>
          <a:bodyPr>
            <a:normAutofit/>
          </a:bodyPr>
          <a:lstStyle>
            <a:lvl1pPr algn="ctr">
              <a:defRPr sz="2800" b="0" i="0" strike="noStrike" kern="0" cap="all" spc="350" baseline="0">
                <a:solidFill>
                  <a:srgbClr val="4BB0DE"/>
                </a:solidFill>
              </a:defRPr>
            </a:lvl1pPr>
          </a:lstStyle>
          <a:p>
            <a:r>
              <a:rPr lang="en-US" dirty="0" smtClean="0"/>
              <a:t>- Short Statement - Preferably only Three Lines Or 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25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Blue 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66901"/>
            <a:ext cx="5181600" cy="5266646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335855" y="2195878"/>
            <a:ext cx="5416572" cy="1756994"/>
          </a:xfrm>
        </p:spPr>
        <p:txBody>
          <a:bodyPr>
            <a:normAutofit/>
          </a:bodyPr>
          <a:lstStyle>
            <a:lvl1pPr algn="ctr">
              <a:defRPr sz="2800" b="0" i="0" strike="noStrike" kern="0" cap="all" spc="350" baseline="0">
                <a:solidFill>
                  <a:srgbClr val="4BB0DE"/>
                </a:solidFill>
              </a:defRPr>
            </a:lvl1pPr>
          </a:lstStyle>
          <a:p>
            <a:r>
              <a:rPr lang="en-US" dirty="0" smtClean="0"/>
              <a:t>- Short Statement - Preferably only Three Lines Or 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83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Centere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Blue 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477921" y="2389285"/>
            <a:ext cx="7236159" cy="1325563"/>
          </a:xfrm>
        </p:spPr>
        <p:txBody>
          <a:bodyPr/>
          <a:lstStyle>
            <a:lvl1pPr algn="ctr">
              <a:defRPr b="1" kern="4400" cap="none" spc="150" normalizeH="0" baseline="0">
                <a:solidFill>
                  <a:srgbClr val="4BB0DE"/>
                </a:solidFill>
              </a:defRPr>
            </a:lvl1pPr>
          </a:lstStyle>
          <a:p>
            <a:r>
              <a:rPr lang="en-US" dirty="0" smtClean="0"/>
              <a:t>Subtitle Section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761457" y="3850543"/>
            <a:ext cx="6669087" cy="10318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A short quote or purpose statement might work well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60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not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ignature_Blue 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Oval 15"/>
          <p:cNvSpPr>
            <a:spLocks noChangeAspect="1"/>
          </p:cNvSpPr>
          <p:nvPr userDrawn="1"/>
        </p:nvSpPr>
        <p:spPr>
          <a:xfrm>
            <a:off x="5916121" y="2175098"/>
            <a:ext cx="359758" cy="359758"/>
          </a:xfrm>
          <a:prstGeom prst="ellipse">
            <a:avLst/>
          </a:prstGeom>
          <a:solidFill>
            <a:srgbClr val="3EA0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588455" y="5127277"/>
            <a:ext cx="5011242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University of Iowa Health Ventures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327 2</a:t>
            </a:r>
            <a:r>
              <a:rPr lang="en-US" sz="1600" baseline="30000" dirty="0" smtClean="0">
                <a:solidFill>
                  <a:srgbClr val="FFFFFF"/>
                </a:solidFill>
                <a:latin typeface="Gill Sans MT"/>
                <a:cs typeface="Gill Sans MT"/>
              </a:rPr>
              <a:t>nd</a:t>
            </a: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 Street, Suite 200, Coralville, IA 52241</a:t>
            </a:r>
            <a:endParaRPr lang="en-US" sz="16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18" name="Picture 17" descr="Person-Icon-v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240" y="2220598"/>
            <a:ext cx="215520" cy="255078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 userDrawn="1"/>
        </p:nvSpPr>
        <p:spPr>
          <a:xfrm>
            <a:off x="5916121" y="3292700"/>
            <a:ext cx="359758" cy="359758"/>
          </a:xfrm>
          <a:prstGeom prst="ellipse">
            <a:avLst/>
          </a:prstGeom>
          <a:solidFill>
            <a:srgbClr val="3EA0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>
            <a:off x="5916121" y="4205238"/>
            <a:ext cx="359758" cy="359758"/>
          </a:xfrm>
          <a:prstGeom prst="ellipse">
            <a:avLst/>
          </a:prstGeom>
          <a:solidFill>
            <a:srgbClr val="3EA0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t-icon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81" y="3364541"/>
            <a:ext cx="218438" cy="214856"/>
          </a:xfrm>
          <a:prstGeom prst="rect">
            <a:avLst/>
          </a:prstGeom>
        </p:spPr>
      </p:pic>
      <p:pic>
        <p:nvPicPr>
          <p:cNvPr id="22" name="Picture 21" descr="Smartphone-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738" y="4256711"/>
            <a:ext cx="136524" cy="25598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2303" y="2468665"/>
            <a:ext cx="5007394" cy="4403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770525" y="2861656"/>
            <a:ext cx="2650950" cy="28002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92771" y="3576662"/>
            <a:ext cx="4606458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15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 smtClean="0"/>
              <a:t>Your.Email@uihealthsystem.org</a:t>
            </a:r>
            <a:endParaRPr lang="en-US" dirty="0"/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70525" y="4516986"/>
            <a:ext cx="2650950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3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319.###.####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207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ignatur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ate-and-Eric-with-Blurry-Joh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:Signature_Blue 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Oval 15"/>
          <p:cNvSpPr>
            <a:spLocks noChangeAspect="1"/>
          </p:cNvSpPr>
          <p:nvPr userDrawn="1"/>
        </p:nvSpPr>
        <p:spPr>
          <a:xfrm>
            <a:off x="5916121" y="2175098"/>
            <a:ext cx="359758" cy="359758"/>
          </a:xfrm>
          <a:prstGeom prst="ellipse">
            <a:avLst/>
          </a:prstGeom>
          <a:solidFill>
            <a:srgbClr val="3EA0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588455" y="5127277"/>
            <a:ext cx="5011242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University of Iowa Health Ventures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327 2</a:t>
            </a:r>
            <a:r>
              <a:rPr lang="en-US" sz="1600" baseline="30000" dirty="0" smtClean="0">
                <a:solidFill>
                  <a:srgbClr val="FFFFFF"/>
                </a:solidFill>
                <a:latin typeface="Gill Sans MT"/>
                <a:cs typeface="Gill Sans MT"/>
              </a:rPr>
              <a:t>nd</a:t>
            </a: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 Street, Suite 200, Coralville, IA 52241</a:t>
            </a:r>
            <a:endParaRPr lang="en-US" sz="16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18" name="Picture 17" descr="Person-Icon-v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240" y="2220598"/>
            <a:ext cx="215520" cy="255078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 userDrawn="1"/>
        </p:nvSpPr>
        <p:spPr>
          <a:xfrm>
            <a:off x="5916121" y="3292700"/>
            <a:ext cx="359758" cy="359758"/>
          </a:xfrm>
          <a:prstGeom prst="ellipse">
            <a:avLst/>
          </a:prstGeom>
          <a:solidFill>
            <a:srgbClr val="3EA0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>
            <a:off x="5916121" y="4205238"/>
            <a:ext cx="359758" cy="359758"/>
          </a:xfrm>
          <a:prstGeom prst="ellipse">
            <a:avLst/>
          </a:prstGeom>
          <a:solidFill>
            <a:srgbClr val="3EA0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t-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81" y="3364541"/>
            <a:ext cx="218438" cy="214856"/>
          </a:xfrm>
          <a:prstGeom prst="rect">
            <a:avLst/>
          </a:prstGeom>
        </p:spPr>
      </p:pic>
      <p:pic>
        <p:nvPicPr>
          <p:cNvPr id="22" name="Picture 21" descr="Smartphone-Icon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738" y="4256711"/>
            <a:ext cx="136524" cy="25598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2303" y="2468665"/>
            <a:ext cx="5007394" cy="4403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770525" y="2861656"/>
            <a:ext cx="2650950" cy="28002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92771" y="3576662"/>
            <a:ext cx="4606458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15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 smtClean="0"/>
              <a:t>Your.Email@uihealthsystem.org</a:t>
            </a:r>
            <a:endParaRPr lang="en-US" dirty="0"/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70525" y="4516986"/>
            <a:ext cx="2650950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3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319.###.####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247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871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SC_Teal-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29552"/>
            <a:ext cx="9144000" cy="1973223"/>
          </a:xfrm>
        </p:spPr>
        <p:txBody>
          <a:bodyPr anchor="b">
            <a:normAutofit/>
          </a:bodyPr>
          <a:lstStyle>
            <a:lvl1pPr algn="ctr">
              <a:defRPr sz="5400" b="1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Short  Title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556000"/>
            <a:ext cx="9144000" cy="1391138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It may be necessary to use two spaces in the CAPITALIZED title above.</a:t>
            </a:r>
          </a:p>
          <a:p>
            <a:pPr lvl="0"/>
            <a:r>
              <a:rPr lang="en-US" dirty="0" smtClean="0"/>
              <a:t>Also, this is the box for your subtitle.</a:t>
            </a:r>
          </a:p>
        </p:txBody>
      </p:sp>
    </p:spTree>
    <p:extLst>
      <p:ext uri="{BB962C8B-B14F-4D97-AF65-F5344CB8AC3E}">
        <p14:creationId xmlns:p14="http://schemas.microsoft.com/office/powerpoint/2010/main" val="282388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Monochr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:TSC_Monochrome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31453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8117977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44929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spc="300">
                <a:solidFill>
                  <a:srgbClr val="6D646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384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SC_Teal-Sub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630082" y="2389285"/>
            <a:ext cx="7236159" cy="1325563"/>
          </a:xfrm>
        </p:spPr>
        <p:txBody>
          <a:bodyPr/>
          <a:lstStyle>
            <a:lvl1pPr algn="ctr">
              <a:defRPr b="1" kern="4400" cap="none" spc="150" normalizeH="0" baseline="0">
                <a:solidFill>
                  <a:srgbClr val="1E9586"/>
                </a:solidFill>
              </a:defRPr>
            </a:lvl1pPr>
          </a:lstStyle>
          <a:p>
            <a:r>
              <a:rPr lang="en-US" dirty="0" smtClean="0"/>
              <a:t>Subtitle Section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13313" y="3850543"/>
            <a:ext cx="6669087" cy="10318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A short quote or purpose statement might work well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26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e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90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lvl="0"/>
            <a:endParaRPr lang="en-US" dirty="0" smtClean="0"/>
          </a:p>
        </p:txBody>
      </p:sp>
      <p:pic>
        <p:nvPicPr>
          <p:cNvPr id="4" name="Picture 3" descr="TSC_Teal-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67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SC_Teal-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90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37944" y="1704121"/>
            <a:ext cx="7116112" cy="3796008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spc="300">
                <a:solidFill>
                  <a:srgbClr val="1E958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71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SC_Teal-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31453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8117977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44929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spc="300">
                <a:solidFill>
                  <a:srgbClr val="1E958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574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C_Teal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28366"/>
            <a:ext cx="4565594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5870" y="728366"/>
            <a:ext cx="4567929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53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Watermarke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C_Teal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28366"/>
            <a:ext cx="4565594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85870" y="728366"/>
            <a:ext cx="4567929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0292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C_Teal-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66901"/>
            <a:ext cx="5181600" cy="5266646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335855" y="2195878"/>
            <a:ext cx="5416572" cy="1756994"/>
          </a:xfrm>
        </p:spPr>
        <p:txBody>
          <a:bodyPr>
            <a:normAutofit/>
          </a:bodyPr>
          <a:lstStyle>
            <a:lvl1pPr algn="ctr">
              <a:defRPr sz="2800" b="0" i="0" strike="noStrike" kern="0" cap="all" spc="350" baseline="0">
                <a:solidFill>
                  <a:srgbClr val="1E9586"/>
                </a:solidFill>
              </a:defRPr>
            </a:lvl1pPr>
          </a:lstStyle>
          <a:p>
            <a:r>
              <a:rPr lang="en-US" dirty="0" smtClean="0"/>
              <a:t>- Short Statement - Preferably only Three Lines Or 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356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Centere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C_Teal-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63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n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:Signature_Teal 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Oval 15"/>
          <p:cNvSpPr>
            <a:spLocks noChangeAspect="1"/>
          </p:cNvSpPr>
          <p:nvPr userDrawn="1"/>
        </p:nvSpPr>
        <p:spPr>
          <a:xfrm>
            <a:off x="5916121" y="2175098"/>
            <a:ext cx="359758" cy="359758"/>
          </a:xfrm>
          <a:prstGeom prst="ellipse">
            <a:avLst/>
          </a:prstGeom>
          <a:solidFill>
            <a:srgbClr val="1D857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588455" y="5127277"/>
            <a:ext cx="5011242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University of Iowa Health Ventures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327 2</a:t>
            </a:r>
            <a:r>
              <a:rPr lang="en-US" sz="1600" baseline="30000" dirty="0" smtClean="0">
                <a:solidFill>
                  <a:srgbClr val="FFFFFF"/>
                </a:solidFill>
                <a:latin typeface="Gill Sans MT"/>
                <a:cs typeface="Gill Sans MT"/>
              </a:rPr>
              <a:t>nd</a:t>
            </a: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 Street, Suite 200, Coralville, IA 52241</a:t>
            </a:r>
            <a:endParaRPr lang="en-US" sz="16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18" name="Picture 17" descr="Person-Icon-v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240" y="2220598"/>
            <a:ext cx="215520" cy="255078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 userDrawn="1"/>
        </p:nvSpPr>
        <p:spPr>
          <a:xfrm>
            <a:off x="5916121" y="3292700"/>
            <a:ext cx="359758" cy="359758"/>
          </a:xfrm>
          <a:prstGeom prst="ellipse">
            <a:avLst/>
          </a:prstGeom>
          <a:solidFill>
            <a:srgbClr val="1D857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>
            <a:off x="5916121" y="4205238"/>
            <a:ext cx="359758" cy="359758"/>
          </a:xfrm>
          <a:prstGeom prst="ellipse">
            <a:avLst/>
          </a:prstGeom>
          <a:solidFill>
            <a:srgbClr val="1D857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t-icon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81" y="3364541"/>
            <a:ext cx="218438" cy="214856"/>
          </a:xfrm>
          <a:prstGeom prst="rect">
            <a:avLst/>
          </a:prstGeom>
        </p:spPr>
      </p:pic>
      <p:pic>
        <p:nvPicPr>
          <p:cNvPr id="22" name="Picture 21" descr="Smartphone-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738" y="4256711"/>
            <a:ext cx="136524" cy="25598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2303" y="2468665"/>
            <a:ext cx="5007394" cy="4403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770525" y="2861656"/>
            <a:ext cx="2650950" cy="28002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92771" y="3576662"/>
            <a:ext cx="4606458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15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 smtClean="0"/>
              <a:t>Your.Email@uihealthsystem.org</a:t>
            </a:r>
            <a:endParaRPr lang="en-US" dirty="0"/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70525" y="4516986"/>
            <a:ext cx="2650950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3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319.###.####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083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ignatur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Phil-and-Alberto-and-Justi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:Signature_Teal 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Oval 15"/>
          <p:cNvSpPr>
            <a:spLocks noChangeAspect="1"/>
          </p:cNvSpPr>
          <p:nvPr userDrawn="1"/>
        </p:nvSpPr>
        <p:spPr>
          <a:xfrm>
            <a:off x="5916121" y="2175098"/>
            <a:ext cx="359758" cy="359758"/>
          </a:xfrm>
          <a:prstGeom prst="ellipse">
            <a:avLst/>
          </a:prstGeom>
          <a:solidFill>
            <a:srgbClr val="1D857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588455" y="5127277"/>
            <a:ext cx="5011242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University of Iowa Health Ventures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327 2</a:t>
            </a:r>
            <a:r>
              <a:rPr lang="en-US" sz="1600" baseline="30000" dirty="0" smtClean="0">
                <a:solidFill>
                  <a:srgbClr val="FFFFFF"/>
                </a:solidFill>
                <a:latin typeface="Gill Sans MT"/>
                <a:cs typeface="Gill Sans MT"/>
              </a:rPr>
              <a:t>nd</a:t>
            </a: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 Street, Suite 200, Coralville, IA 52241</a:t>
            </a:r>
            <a:endParaRPr lang="en-US" sz="16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18" name="Picture 17" descr="Person-Icon-v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240" y="2220598"/>
            <a:ext cx="215520" cy="255078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 userDrawn="1"/>
        </p:nvSpPr>
        <p:spPr>
          <a:xfrm>
            <a:off x="5916121" y="3292700"/>
            <a:ext cx="359758" cy="359758"/>
          </a:xfrm>
          <a:prstGeom prst="ellipse">
            <a:avLst/>
          </a:prstGeom>
          <a:solidFill>
            <a:srgbClr val="1D857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>
            <a:off x="5916121" y="4205238"/>
            <a:ext cx="359758" cy="359758"/>
          </a:xfrm>
          <a:prstGeom prst="ellipse">
            <a:avLst/>
          </a:prstGeom>
          <a:solidFill>
            <a:srgbClr val="1D857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t-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81" y="3364541"/>
            <a:ext cx="218438" cy="214856"/>
          </a:xfrm>
          <a:prstGeom prst="rect">
            <a:avLst/>
          </a:prstGeom>
        </p:spPr>
      </p:pic>
      <p:pic>
        <p:nvPicPr>
          <p:cNvPr id="22" name="Picture 21" descr="Smartphone-Icon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738" y="4256711"/>
            <a:ext cx="136524" cy="25598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2303" y="2468665"/>
            <a:ext cx="5007394" cy="4403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770525" y="2861656"/>
            <a:ext cx="2650950" cy="28002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92771" y="3576662"/>
            <a:ext cx="4606458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15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 smtClean="0"/>
              <a:t>Your.Email@uihealthsystem.org</a:t>
            </a:r>
            <a:endParaRPr lang="en-US" dirty="0"/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70525" y="4516986"/>
            <a:ext cx="2650950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3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319.###.####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3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- Monochr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TSC_Monochrome 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28366"/>
            <a:ext cx="4565594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5870" y="728366"/>
            <a:ext cx="4567929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093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62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Orange 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29552"/>
            <a:ext cx="9144000" cy="1973223"/>
          </a:xfrm>
        </p:spPr>
        <p:txBody>
          <a:bodyPr anchor="b">
            <a:normAutofit/>
          </a:bodyPr>
          <a:lstStyle>
            <a:lvl1pPr algn="ctr">
              <a:defRPr sz="5400" b="1" cap="all" spc="3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Short  Title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556000"/>
            <a:ext cx="9144000" cy="1391138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It may be necessary to use two spaces in the CAPITALIZED title above.</a:t>
            </a:r>
          </a:p>
          <a:p>
            <a:pPr lvl="0"/>
            <a:r>
              <a:rPr lang="en-US" dirty="0" smtClean="0"/>
              <a:t>Also, this is the box for your subtitle.</a:t>
            </a:r>
          </a:p>
        </p:txBody>
      </p:sp>
    </p:spTree>
    <p:extLst>
      <p:ext uri="{BB962C8B-B14F-4D97-AF65-F5344CB8AC3E}">
        <p14:creationId xmlns:p14="http://schemas.microsoft.com/office/powerpoint/2010/main" val="28674075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:TSC_Orange Sub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30082" y="2389285"/>
            <a:ext cx="7236159" cy="1325563"/>
          </a:xfrm>
        </p:spPr>
        <p:txBody>
          <a:bodyPr/>
          <a:lstStyle>
            <a:lvl1pPr algn="ctr">
              <a:defRPr b="1" kern="4400" cap="none" spc="150" normalizeH="0" baseline="0">
                <a:solidFill>
                  <a:srgbClr val="C34A2C"/>
                </a:solidFill>
              </a:defRPr>
            </a:lvl1pPr>
          </a:lstStyle>
          <a:p>
            <a:r>
              <a:rPr lang="en-US" dirty="0" smtClean="0"/>
              <a:t>Subtitle Section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13313" y="3850543"/>
            <a:ext cx="6669087" cy="10318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A short quote or purpose statement might work well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58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e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90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lvl="0"/>
            <a:endParaRPr lang="en-US" dirty="0" smtClean="0"/>
          </a:p>
        </p:txBody>
      </p:sp>
      <p:pic>
        <p:nvPicPr>
          <p:cNvPr id="3" name="Picture 2" descr=":TSC_Orange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018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:TSC_Orange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90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37944" y="1704121"/>
            <a:ext cx="7116112" cy="3796008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spc="300">
                <a:solidFill>
                  <a:srgbClr val="C34A2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947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31453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8117977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44929" y="1704120"/>
            <a:ext cx="3529094" cy="4216455"/>
          </a:xfrm>
        </p:spPr>
        <p:txBody>
          <a:bodyPr/>
          <a:lstStyle>
            <a:lvl1pPr>
              <a:defRPr b="0"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spc="300">
                <a:solidFill>
                  <a:srgbClr val="C34A2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:TSC_Orange Bla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58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:TSC_Orange 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28366"/>
            <a:ext cx="4565594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5870" y="728366"/>
            <a:ext cx="4567929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180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Watermarked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Orange 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28366"/>
            <a:ext cx="4565594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85870" y="728366"/>
            <a:ext cx="4567929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030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Orange 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66901"/>
            <a:ext cx="5181600" cy="5266646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335855" y="2195878"/>
            <a:ext cx="5416572" cy="1756994"/>
          </a:xfrm>
        </p:spPr>
        <p:txBody>
          <a:bodyPr>
            <a:normAutofit/>
          </a:bodyPr>
          <a:lstStyle>
            <a:lvl1pPr algn="ctr">
              <a:defRPr sz="2800" b="0" i="0" strike="noStrike" kern="0" cap="all" spc="350" baseline="0">
                <a:solidFill>
                  <a:srgbClr val="C34A2C"/>
                </a:solidFill>
              </a:defRPr>
            </a:lvl1pPr>
          </a:lstStyle>
          <a:p>
            <a:r>
              <a:rPr lang="en-US" dirty="0" smtClean="0"/>
              <a:t>- Short Statement - Preferably only Three Lines Or 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3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Centered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:TSC_Orange 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Watermarked - Monochr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TSC_Monochrome 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28366"/>
            <a:ext cx="4565594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85870" y="728366"/>
            <a:ext cx="4567929" cy="4694667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987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not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ignature_Orange 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 userDrawn="1"/>
        </p:nvSpPr>
        <p:spPr>
          <a:xfrm>
            <a:off x="5916121" y="2175098"/>
            <a:ext cx="359758" cy="359758"/>
          </a:xfrm>
          <a:prstGeom prst="ellipse">
            <a:avLst/>
          </a:prstGeom>
          <a:solidFill>
            <a:srgbClr val="B436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588455" y="5127277"/>
            <a:ext cx="5011242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University of Iowa Health Ventures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327 2</a:t>
            </a:r>
            <a:r>
              <a:rPr lang="en-US" sz="1600" baseline="30000" dirty="0" smtClean="0">
                <a:solidFill>
                  <a:srgbClr val="FFFFFF"/>
                </a:solidFill>
                <a:latin typeface="Gill Sans MT"/>
                <a:cs typeface="Gill Sans MT"/>
              </a:rPr>
              <a:t>nd</a:t>
            </a: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 Street, Suite 200, Coralville, IA 52241</a:t>
            </a:r>
            <a:endParaRPr lang="en-US" sz="16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7" name="Picture 6" descr="Person-Icon-v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240" y="2220598"/>
            <a:ext cx="215520" cy="255078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/>
        </p:nvSpPr>
        <p:spPr>
          <a:xfrm>
            <a:off x="5916121" y="3292700"/>
            <a:ext cx="359758" cy="359758"/>
          </a:xfrm>
          <a:prstGeom prst="ellipse">
            <a:avLst/>
          </a:prstGeom>
          <a:solidFill>
            <a:srgbClr val="B436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>
            <a:off x="5916121" y="4205238"/>
            <a:ext cx="359758" cy="359758"/>
          </a:xfrm>
          <a:prstGeom prst="ellipse">
            <a:avLst/>
          </a:prstGeom>
          <a:solidFill>
            <a:srgbClr val="B436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t-icon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81" y="3364541"/>
            <a:ext cx="218438" cy="214856"/>
          </a:xfrm>
          <a:prstGeom prst="rect">
            <a:avLst/>
          </a:prstGeom>
        </p:spPr>
      </p:pic>
      <p:pic>
        <p:nvPicPr>
          <p:cNvPr id="11" name="Picture 10" descr="Smartphone-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738" y="4256711"/>
            <a:ext cx="136524" cy="255984"/>
          </a:xfrm>
          <a:prstGeom prst="rect">
            <a:avLst/>
          </a:prstGeom>
        </p:spPr>
      </p:pic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2303" y="2468665"/>
            <a:ext cx="5007394" cy="4403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770525" y="2861656"/>
            <a:ext cx="2650950" cy="28002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92771" y="3576662"/>
            <a:ext cx="4606458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15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 smtClean="0"/>
              <a:t>Your.Email@uihealthsystem.org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70525" y="4516986"/>
            <a:ext cx="2650950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3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319.###.####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00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otnot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lass-Whiteboard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:Signature_Orange 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 userDrawn="1"/>
        </p:nvSpPr>
        <p:spPr>
          <a:xfrm>
            <a:off x="5916121" y="2175098"/>
            <a:ext cx="359758" cy="359758"/>
          </a:xfrm>
          <a:prstGeom prst="ellipse">
            <a:avLst/>
          </a:prstGeom>
          <a:solidFill>
            <a:srgbClr val="B436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588455" y="5127277"/>
            <a:ext cx="5011242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University of Iowa Health Ventures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327 2</a:t>
            </a:r>
            <a:r>
              <a:rPr lang="en-US" sz="1600" baseline="30000" dirty="0" smtClean="0">
                <a:solidFill>
                  <a:srgbClr val="FFFFFF"/>
                </a:solidFill>
                <a:latin typeface="Gill Sans MT"/>
                <a:cs typeface="Gill Sans MT"/>
              </a:rPr>
              <a:t>nd</a:t>
            </a:r>
            <a:r>
              <a:rPr lang="en-US" sz="1600" dirty="0" smtClean="0">
                <a:solidFill>
                  <a:srgbClr val="FFFFFF"/>
                </a:solidFill>
                <a:latin typeface="Gill Sans MT"/>
                <a:cs typeface="Gill Sans MT"/>
              </a:rPr>
              <a:t> Street, Suite 200, Coralville, IA 52241</a:t>
            </a:r>
            <a:endParaRPr lang="en-US" sz="16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pic>
        <p:nvPicPr>
          <p:cNvPr id="7" name="Picture 6" descr="Person-Icon-v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240" y="2220598"/>
            <a:ext cx="215520" cy="255078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 userDrawn="1"/>
        </p:nvSpPr>
        <p:spPr>
          <a:xfrm>
            <a:off x="5916121" y="3292700"/>
            <a:ext cx="359758" cy="359758"/>
          </a:xfrm>
          <a:prstGeom prst="ellipse">
            <a:avLst/>
          </a:prstGeom>
          <a:solidFill>
            <a:srgbClr val="B436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>
            <a:off x="5916121" y="4205238"/>
            <a:ext cx="359758" cy="359758"/>
          </a:xfrm>
          <a:prstGeom prst="ellipse">
            <a:avLst/>
          </a:prstGeom>
          <a:solidFill>
            <a:srgbClr val="B436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t-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81" y="3364541"/>
            <a:ext cx="218438" cy="214856"/>
          </a:xfrm>
          <a:prstGeom prst="rect">
            <a:avLst/>
          </a:prstGeom>
        </p:spPr>
      </p:pic>
      <p:pic>
        <p:nvPicPr>
          <p:cNvPr id="11" name="Picture 10" descr="Smartphone-Icon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738" y="4256711"/>
            <a:ext cx="136524" cy="255984"/>
          </a:xfrm>
          <a:prstGeom prst="rect">
            <a:avLst/>
          </a:prstGeom>
        </p:spPr>
      </p:pic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2303" y="2468665"/>
            <a:ext cx="5007394" cy="4403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770525" y="2861656"/>
            <a:ext cx="2650950" cy="28002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792771" y="3576662"/>
            <a:ext cx="4606458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15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err="1" smtClean="0"/>
              <a:t>Your.Email@uihealthsystem.org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70525" y="4516986"/>
            <a:ext cx="2650950" cy="44435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spc="3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 smtClean="0"/>
              <a:t>319.###.####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1495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29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- Monochr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TSC_Monochrome 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66901"/>
            <a:ext cx="5181600" cy="5266646"/>
          </a:xfrm>
        </p:spPr>
        <p:txBody>
          <a:bodyPr anchor="ctr"/>
          <a:lstStyle>
            <a:lvl1pPr>
              <a:defRPr>
                <a:solidFill>
                  <a:srgbClr val="6D646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335855" y="2195878"/>
            <a:ext cx="5416572" cy="1756994"/>
          </a:xfrm>
        </p:spPr>
        <p:txBody>
          <a:bodyPr>
            <a:normAutofit/>
          </a:bodyPr>
          <a:lstStyle>
            <a:lvl1pPr algn="ctr">
              <a:defRPr sz="2800" b="0" i="0" strike="noStrike" kern="0" cap="all" spc="350" baseline="0">
                <a:solidFill>
                  <a:srgbClr val="6D6463"/>
                </a:solidFill>
              </a:defRPr>
            </a:lvl1pPr>
          </a:lstStyle>
          <a:p>
            <a:r>
              <a:rPr lang="en-US" dirty="0" smtClean="0"/>
              <a:t>- Short Statement - Preferably only Three Lines Or 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30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Centered - Monochr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TSC_Monochrome 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5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1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859" r:id="rId11"/>
    <p:sldLayoutId id="21474838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D6463"/>
          </a:solidFill>
          <a:latin typeface="Gill Sans MT"/>
          <a:ea typeface="+mj-ea"/>
          <a:cs typeface="Gill Sans M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6D6463"/>
          </a:solidFill>
          <a:latin typeface="Gill Sans MT"/>
          <a:ea typeface="+mn-ea"/>
          <a:cs typeface="Gill Sans MT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D6463"/>
          </a:solidFill>
          <a:latin typeface="Gill Sans MT"/>
          <a:ea typeface="+mn-ea"/>
          <a:cs typeface="Gill Sans MT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D6463"/>
          </a:solidFill>
          <a:latin typeface="Gill Sans MT"/>
          <a:ea typeface="+mn-ea"/>
          <a:cs typeface="Gill Sans M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D6463"/>
          </a:solidFill>
          <a:latin typeface="Gill Sans MT"/>
          <a:ea typeface="+mn-ea"/>
          <a:cs typeface="Gill Sans MT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D6463"/>
          </a:solidFill>
          <a:latin typeface="Gill Sans MT"/>
          <a:ea typeface="+mn-ea"/>
          <a:cs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1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60" r:id="rId11"/>
    <p:sldLayoutId id="21474838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D6463"/>
          </a:solidFill>
          <a:latin typeface="Gill Sans MT"/>
          <a:ea typeface="+mj-ea"/>
          <a:cs typeface="Gill Sans M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6D6463"/>
          </a:solidFill>
          <a:latin typeface="Gill Sans MT"/>
          <a:ea typeface="+mn-ea"/>
          <a:cs typeface="Gill Sans MT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D6463"/>
          </a:solidFill>
          <a:latin typeface="Gill Sans MT"/>
          <a:ea typeface="+mn-ea"/>
          <a:cs typeface="Gill Sans MT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D6463"/>
          </a:solidFill>
          <a:latin typeface="Gill Sans MT"/>
          <a:ea typeface="+mn-ea"/>
          <a:cs typeface="Gill Sans M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D6463"/>
          </a:solidFill>
          <a:latin typeface="Gill Sans MT"/>
          <a:ea typeface="+mn-ea"/>
          <a:cs typeface="Gill Sans MT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D6463"/>
          </a:solidFill>
          <a:latin typeface="Gill Sans MT"/>
          <a:ea typeface="+mn-ea"/>
          <a:cs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7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58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D6463"/>
          </a:solidFill>
          <a:latin typeface="Gill Sans MT"/>
          <a:ea typeface="+mj-ea"/>
          <a:cs typeface="Gill Sans M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6D6463"/>
          </a:solidFill>
          <a:latin typeface="Gill Sans MT"/>
          <a:ea typeface="+mn-ea"/>
          <a:cs typeface="Gill Sans MT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D6463"/>
          </a:solidFill>
          <a:latin typeface="Gill Sans MT"/>
          <a:ea typeface="+mn-ea"/>
          <a:cs typeface="Gill Sans MT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D6463"/>
          </a:solidFill>
          <a:latin typeface="Gill Sans MT"/>
          <a:ea typeface="+mn-ea"/>
          <a:cs typeface="Gill Sans M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D6463"/>
          </a:solidFill>
          <a:latin typeface="Gill Sans MT"/>
          <a:ea typeface="+mn-ea"/>
          <a:cs typeface="Gill Sans MT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D6463"/>
          </a:solidFill>
          <a:latin typeface="Gill Sans MT"/>
          <a:ea typeface="+mn-ea"/>
          <a:cs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29" y="6113938"/>
            <a:ext cx="4193252" cy="39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0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56" r:id="rId11"/>
    <p:sldLayoutId id="21474838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D6463"/>
          </a:solidFill>
          <a:latin typeface="Gill Sans MT"/>
          <a:ea typeface="+mj-ea"/>
          <a:cs typeface="Gill Sans M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6D6463"/>
          </a:solidFill>
          <a:latin typeface="Gill Sans MT"/>
          <a:ea typeface="+mn-ea"/>
          <a:cs typeface="Gill Sans MT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D6463"/>
          </a:solidFill>
          <a:latin typeface="Gill Sans MT"/>
          <a:ea typeface="+mn-ea"/>
          <a:cs typeface="Gill Sans MT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D6463"/>
          </a:solidFill>
          <a:latin typeface="Gill Sans MT"/>
          <a:ea typeface="+mn-ea"/>
          <a:cs typeface="Gill Sans M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D6463"/>
          </a:solidFill>
          <a:latin typeface="Gill Sans MT"/>
          <a:ea typeface="+mn-ea"/>
          <a:cs typeface="Gill Sans MT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D6463"/>
          </a:solidFill>
          <a:latin typeface="Gill Sans MT"/>
          <a:ea typeface="+mn-ea"/>
          <a:cs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29" y="6113938"/>
            <a:ext cx="4193252" cy="39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2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57" r:id="rId11"/>
    <p:sldLayoutId id="21474838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9586"/>
          </a:solidFill>
          <a:latin typeface="Gill Sans MT"/>
          <a:ea typeface="+mj-ea"/>
          <a:cs typeface="Gill Sans M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6D6463"/>
          </a:solidFill>
          <a:latin typeface="Gill Sans MT"/>
          <a:ea typeface="+mn-ea"/>
          <a:cs typeface="Gill Sans MT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D6463"/>
          </a:solidFill>
          <a:latin typeface="Gill Sans MT"/>
          <a:ea typeface="+mn-ea"/>
          <a:cs typeface="Gill Sans MT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D6463"/>
          </a:solidFill>
          <a:latin typeface="Gill Sans MT"/>
          <a:ea typeface="+mn-ea"/>
          <a:cs typeface="Gill Sans M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D6463"/>
          </a:solidFill>
          <a:latin typeface="Gill Sans MT"/>
          <a:ea typeface="+mn-ea"/>
          <a:cs typeface="Gill Sans MT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D6463"/>
          </a:solidFill>
          <a:latin typeface="Gill Sans MT"/>
          <a:ea typeface="+mn-ea"/>
          <a:cs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29" y="6113938"/>
            <a:ext cx="4193252" cy="39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61" r:id="rId11"/>
    <p:sldLayoutId id="21474838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34A2C"/>
          </a:solidFill>
          <a:latin typeface="Gill Sans MT"/>
          <a:ea typeface="+mj-ea"/>
          <a:cs typeface="Gill Sans M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6D6463"/>
          </a:solidFill>
          <a:latin typeface="Gill Sans MT"/>
          <a:ea typeface="+mn-ea"/>
          <a:cs typeface="Gill Sans MT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D6463"/>
          </a:solidFill>
          <a:latin typeface="Gill Sans MT"/>
          <a:ea typeface="+mn-ea"/>
          <a:cs typeface="Gill Sans MT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D6463"/>
          </a:solidFill>
          <a:latin typeface="Gill Sans MT"/>
          <a:ea typeface="+mn-ea"/>
          <a:cs typeface="Gill Sans M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D6463"/>
          </a:solidFill>
          <a:latin typeface="Gill Sans MT"/>
          <a:ea typeface="+mn-ea"/>
          <a:cs typeface="Gill Sans MT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D6463"/>
          </a:solidFill>
          <a:latin typeface="Gill Sans MT"/>
          <a:ea typeface="+mn-ea"/>
          <a:cs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listapart.com/article/thedisciplineofcontentstrateg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://www.dominican.edu/dominicannews/study-highlights-strategies-for-achieving-goals" TargetMode="Externa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hbr.org/2006/01/who-has-the-d-how-clear-decision-roles-enhance-organizational-performanc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eb.archive.org/web/20010126005200/http:/www.microsoft.com/billgates/columns/1996essay/essay960103.as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Content marketing? Let’s Talk content Strategy, First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3769846"/>
            <a:ext cx="9144000" cy="139113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Sarah Davelaar</a:t>
            </a:r>
          </a:p>
          <a:p>
            <a:pPr algn="l"/>
            <a:r>
              <a:rPr lang="en-US" sz="2000" dirty="0" smtClean="0"/>
              <a:t>Digital Health Content Strategist </a:t>
            </a:r>
          </a:p>
          <a:p>
            <a:pPr algn="l"/>
            <a:r>
              <a:rPr lang="en-US" sz="2000" dirty="0" smtClean="0"/>
              <a:t>The Signal Center for Health Innovation</a:t>
            </a:r>
          </a:p>
        </p:txBody>
      </p:sp>
    </p:spTree>
    <p:extLst>
      <p:ext uri="{BB962C8B-B14F-4D97-AF65-F5344CB8AC3E}">
        <p14:creationId xmlns:p14="http://schemas.microsoft.com/office/powerpoint/2010/main" val="14154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-1"/>
            <a:ext cx="12296775" cy="723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7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06" y="980163"/>
            <a:ext cx="8141589" cy="4897675"/>
          </a:xfrm>
        </p:spPr>
      </p:pic>
      <p:sp>
        <p:nvSpPr>
          <p:cNvPr id="7" name="Right Arrow 6"/>
          <p:cNvSpPr/>
          <p:nvPr/>
        </p:nvSpPr>
        <p:spPr>
          <a:xfrm>
            <a:off x="957262" y="2705100"/>
            <a:ext cx="1247775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957262" y="2114550"/>
            <a:ext cx="1247775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961342" y="1495425"/>
            <a:ext cx="1247775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3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33449" y="1878297"/>
            <a:ext cx="10353675" cy="3796008"/>
          </a:xfrm>
        </p:spPr>
        <p:txBody>
          <a:bodyPr>
            <a:normAutofit/>
          </a:bodyPr>
          <a:lstStyle/>
          <a:p>
            <a:pPr fontAlgn="base"/>
            <a:r>
              <a:rPr lang="en-US" dirty="0" smtClean="0"/>
              <a:t>Are </a:t>
            </a:r>
            <a:r>
              <a:rPr lang="en-US" dirty="0"/>
              <a:t>far more likely to consider themselves </a:t>
            </a:r>
            <a:r>
              <a:rPr lang="en-US" b="1" dirty="0">
                <a:solidFill>
                  <a:srgbClr val="C34A2C"/>
                </a:solidFill>
              </a:rPr>
              <a:t>effective</a:t>
            </a:r>
            <a:r>
              <a:rPr lang="en-US" dirty="0"/>
              <a:t> at content </a:t>
            </a:r>
            <a:r>
              <a:rPr lang="en-US" dirty="0" smtClean="0"/>
              <a:t>marketing </a:t>
            </a:r>
            <a:endParaRPr lang="en-US" dirty="0"/>
          </a:p>
          <a:p>
            <a:pPr fontAlgn="base"/>
            <a:r>
              <a:rPr lang="en-US" dirty="0"/>
              <a:t>Feel significantly </a:t>
            </a:r>
            <a:r>
              <a:rPr lang="en-US" b="1" dirty="0">
                <a:solidFill>
                  <a:srgbClr val="C34A2C"/>
                </a:solidFill>
              </a:rPr>
              <a:t>less challenged</a:t>
            </a:r>
            <a:r>
              <a:rPr lang="en-US" dirty="0"/>
              <a:t> with every aspect of content marketing</a:t>
            </a:r>
          </a:p>
          <a:p>
            <a:pPr fontAlgn="base"/>
            <a:r>
              <a:rPr lang="en-US" dirty="0" smtClean="0"/>
              <a:t>Consider </a:t>
            </a:r>
            <a:r>
              <a:rPr lang="en-US" dirty="0"/>
              <a:t>themselves </a:t>
            </a:r>
            <a:r>
              <a:rPr lang="en-US" b="1" dirty="0">
                <a:solidFill>
                  <a:srgbClr val="C34A2C"/>
                </a:solidFill>
              </a:rPr>
              <a:t>more effective</a:t>
            </a:r>
            <a:r>
              <a:rPr lang="en-US" dirty="0"/>
              <a:t> in their use of all content marketing tactics and social media channels</a:t>
            </a:r>
          </a:p>
          <a:p>
            <a:pPr fontAlgn="base"/>
            <a:r>
              <a:rPr lang="en-US" dirty="0"/>
              <a:t>Were able to justify </a:t>
            </a:r>
            <a:r>
              <a:rPr lang="en-US" b="1" dirty="0">
                <a:solidFill>
                  <a:srgbClr val="C34A2C"/>
                </a:solidFill>
              </a:rPr>
              <a:t>spending a higher percentage</a:t>
            </a:r>
            <a:r>
              <a:rPr lang="en-US" dirty="0"/>
              <a:t> of their marketing </a:t>
            </a:r>
            <a:r>
              <a:rPr lang="en-US" b="1" dirty="0">
                <a:solidFill>
                  <a:srgbClr val="C34A2C"/>
                </a:solidFill>
              </a:rPr>
              <a:t>budget</a:t>
            </a:r>
            <a:r>
              <a:rPr lang="en-US" dirty="0"/>
              <a:t> on content marketing</a:t>
            </a:r>
          </a:p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Those with a documented content marketing strategy: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2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75% of the most effective teams document their strategy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6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-83344"/>
            <a:ext cx="6578600" cy="7024688"/>
          </a:xfrm>
        </p:spPr>
      </p:pic>
    </p:spTree>
    <p:extLst>
      <p:ext uri="{BB962C8B-B14F-4D97-AF65-F5344CB8AC3E}">
        <p14:creationId xmlns:p14="http://schemas.microsoft.com/office/powerpoint/2010/main" val="2540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4934" y="2389285"/>
            <a:ext cx="10642133" cy="1325563"/>
          </a:xfrm>
        </p:spPr>
        <p:txBody>
          <a:bodyPr/>
          <a:lstStyle/>
          <a:p>
            <a:r>
              <a:rPr lang="en-US" dirty="0" smtClean="0"/>
              <a:t>LACK OF </a:t>
            </a:r>
            <a:r>
              <a:rPr lang="en-US" dirty="0" smtClean="0"/>
              <a:t>STRATEGY </a:t>
            </a:r>
            <a:r>
              <a:rPr lang="en-US" dirty="0" smtClean="0"/>
              <a:t>= NO IMPACT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61457" y="3850543"/>
            <a:ext cx="6669087" cy="1031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3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So, </a:t>
            </a:r>
            <a:r>
              <a:rPr lang="en-US" dirty="0" smtClean="0"/>
              <a:t>what exactly </a:t>
            </a:r>
            <a:r>
              <a:rPr lang="en-US" dirty="0" smtClean="0"/>
              <a:t>is content </a:t>
            </a:r>
            <a:r>
              <a:rPr lang="en-US" dirty="0" smtClean="0"/>
              <a:t>strategy?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9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Content strategy guides planning for the creation, delivery, and governance of useful, usable content.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1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en-US" dirty="0" smtClean="0"/>
              <a:t>key </a:t>
            </a:r>
            <a:r>
              <a:rPr lang="en-US" dirty="0"/>
              <a:t>themes and </a:t>
            </a:r>
            <a:r>
              <a:rPr lang="en-US" dirty="0" smtClean="0"/>
              <a:t>messages</a:t>
            </a:r>
            <a:endParaRPr lang="en-US" dirty="0"/>
          </a:p>
          <a:p>
            <a:pPr fontAlgn="base"/>
            <a:r>
              <a:rPr lang="en-US" dirty="0"/>
              <a:t>recommended </a:t>
            </a:r>
            <a:r>
              <a:rPr lang="en-US" dirty="0" smtClean="0"/>
              <a:t>topics</a:t>
            </a:r>
            <a:endParaRPr lang="en-US" dirty="0"/>
          </a:p>
          <a:p>
            <a:pPr fontAlgn="base"/>
            <a:r>
              <a:rPr lang="en-US" dirty="0"/>
              <a:t>content purpose (i.e., how content will bridge the space between audience needs and business requirements</a:t>
            </a:r>
            <a:r>
              <a:rPr lang="en-US" dirty="0" smtClean="0"/>
              <a:t>)</a:t>
            </a:r>
            <a:endParaRPr lang="en-US" dirty="0"/>
          </a:p>
          <a:p>
            <a:pPr fontAlgn="base"/>
            <a:r>
              <a:rPr lang="en-US" dirty="0"/>
              <a:t>content gap </a:t>
            </a:r>
            <a:r>
              <a:rPr lang="en-US" dirty="0" smtClean="0"/>
              <a:t>analysis</a:t>
            </a:r>
            <a:endParaRPr lang="en-US" dirty="0"/>
          </a:p>
          <a:p>
            <a:pPr fontAlgn="base"/>
            <a:r>
              <a:rPr lang="en-US" dirty="0"/>
              <a:t>metadata frameworks and related content </a:t>
            </a:r>
            <a:r>
              <a:rPr lang="en-US" dirty="0" smtClean="0"/>
              <a:t>attributes</a:t>
            </a:r>
            <a:endParaRPr lang="en-US" dirty="0"/>
          </a:p>
          <a:p>
            <a:pPr fontAlgn="base"/>
            <a:r>
              <a:rPr lang="en-US" dirty="0"/>
              <a:t>search engine optimization (SEO</a:t>
            </a:r>
            <a:r>
              <a:rPr lang="en-US" dirty="0" smtClean="0"/>
              <a:t>)</a:t>
            </a:r>
            <a:endParaRPr lang="en-US" dirty="0"/>
          </a:p>
          <a:p>
            <a:pPr fontAlgn="base"/>
            <a:r>
              <a:rPr lang="en-US" dirty="0"/>
              <a:t>implications of strategic recommendations on content creation, publication, and </a:t>
            </a:r>
            <a:r>
              <a:rPr lang="en-US" dirty="0" smtClean="0"/>
              <a:t>governance</a:t>
            </a:r>
            <a:endParaRPr lang="en-US" dirty="0"/>
          </a:p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it’s best, content strategy defines: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3525" y="5829300"/>
            <a:ext cx="804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595150"/>
                </a:solidFill>
                <a:latin typeface="Gill Sans MT" panose="020B0502020104020203" pitchFamily="34" charset="0"/>
              </a:rPr>
              <a:t>Source: Kristina Halvorson </a:t>
            </a:r>
            <a:r>
              <a:rPr lang="en-US" sz="1400" u="sng" dirty="0" smtClean="0">
                <a:latin typeface="Gill Sans MT" panose="020B0502020104020203" pitchFamily="34" charset="0"/>
                <a:hlinkClick r:id="rId3"/>
              </a:rPr>
              <a:t>https</a:t>
            </a:r>
            <a:r>
              <a:rPr lang="en-US" sz="1400" u="sng" dirty="0">
                <a:latin typeface="Gill Sans MT" panose="020B0502020104020203" pitchFamily="34" charset="0"/>
                <a:hlinkClick r:id="rId3"/>
              </a:rPr>
              <a:t>://</a:t>
            </a:r>
            <a:r>
              <a:rPr lang="en-US" sz="1400" u="sng" dirty="0" smtClean="0">
                <a:latin typeface="Gill Sans MT" panose="020B0502020104020203" pitchFamily="34" charset="0"/>
                <a:hlinkClick r:id="rId3"/>
              </a:rPr>
              <a:t>alistapart.com/article/thedisciplineofcontentstrategy</a:t>
            </a:r>
            <a:r>
              <a:rPr lang="en-US" sz="1400" u="sng" dirty="0" smtClean="0">
                <a:latin typeface="Gill Sans MT" panose="020B0502020104020203" pitchFamily="34" charset="0"/>
              </a:rPr>
              <a:t> </a:t>
            </a:r>
            <a:r>
              <a:rPr lang="en-US" sz="1400" dirty="0" smtClean="0">
                <a:latin typeface="Gill Sans MT" panose="020B0502020104020203" pitchFamily="34" charset="0"/>
              </a:rPr>
              <a:t> </a:t>
            </a:r>
            <a:endParaRPr lang="en-US" sz="1400" dirty="0">
              <a:latin typeface="Gill Sans MT" panose="020B0502020104020203" pitchFamily="34" charset="0"/>
            </a:endParaRPr>
          </a:p>
          <a:p>
            <a:pPr algn="r"/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63503" y="2236881"/>
            <a:ext cx="8864994" cy="1325563"/>
          </a:xfrm>
        </p:spPr>
        <p:txBody>
          <a:bodyPr>
            <a:noAutofit/>
          </a:bodyPr>
          <a:lstStyle/>
          <a:p>
            <a:r>
              <a:rPr lang="en-US" b="1" dirty="0"/>
              <a:t>“Give me 6 hours to chop down a tree and I will spend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the </a:t>
            </a:r>
            <a:r>
              <a:rPr lang="en-US" b="1" dirty="0"/>
              <a:t>first four sharpening the axe</a:t>
            </a:r>
            <a:r>
              <a:rPr lang="en-US" b="1" dirty="0" smtClean="0"/>
              <a:t>.”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61457" y="4057377"/>
            <a:ext cx="6669087" cy="103187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595150"/>
                </a:solidFill>
              </a:rPr>
              <a:t>ABRAHAM LINCOLN</a:t>
            </a:r>
            <a:endParaRPr lang="en-US" b="1" dirty="0">
              <a:solidFill>
                <a:srgbClr val="5951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5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About </a:t>
            </a:r>
            <a:r>
              <a:rPr lang="en-US" dirty="0" smtClean="0"/>
              <a:t>Sarah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29008" y="3418115"/>
            <a:ext cx="6015944" cy="2242456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Pittsburgh </a:t>
            </a:r>
            <a:r>
              <a:rPr lang="en-US" dirty="0" smtClean="0">
                <a:sym typeface="Wingdings" panose="05000000000000000000" pitchFamily="2" charset="2"/>
              </a:rPr>
              <a:t> Sioux Falls  Vermillion  </a:t>
            </a:r>
          </a:p>
          <a:p>
            <a:pPr algn="l"/>
            <a:r>
              <a:rPr lang="en-US" dirty="0" smtClean="0">
                <a:sym typeface="Wingdings" panose="05000000000000000000" pitchFamily="2" charset="2"/>
              </a:rPr>
              <a:t>Des Moines  Iowa City</a:t>
            </a:r>
          </a:p>
          <a:p>
            <a:pPr algn="l"/>
            <a:endParaRPr lang="en-US" dirty="0" smtClean="0">
              <a:sym typeface="Wingdings" panose="05000000000000000000" pitchFamily="2" charset="2"/>
            </a:endParaRPr>
          </a:p>
          <a:p>
            <a:pPr algn="l"/>
            <a:r>
              <a:rPr lang="en-US" dirty="0" smtClean="0">
                <a:sym typeface="Wingdings" panose="05000000000000000000" pitchFamily="2" charset="2"/>
              </a:rPr>
              <a:t>Waynesburg University – BA</a:t>
            </a:r>
            <a:endParaRPr lang="en-US" dirty="0" smtClean="0"/>
          </a:p>
          <a:p>
            <a:pPr algn="l"/>
            <a:r>
              <a:rPr lang="en-US" dirty="0" smtClean="0"/>
              <a:t>University of South Dakota – MBA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952" y="-1088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9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595150"/>
                </a:solidFill>
              </a:rPr>
              <a:t>It accomplishes what it set out to do…</a:t>
            </a:r>
            <a:endParaRPr lang="en-US" dirty="0">
              <a:solidFill>
                <a:srgbClr val="59515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What makes content successful?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48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5425" y="1836835"/>
            <a:ext cx="96107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“Our job is not to ‘make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great </a:t>
            </a:r>
            <a:r>
              <a:rPr lang="en-US" dirty="0" smtClean="0"/>
              <a:t>content.’ Our job is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make </a:t>
            </a:r>
            <a:r>
              <a:rPr lang="en-US" dirty="0" smtClean="0"/>
              <a:t>content that accomplishes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our </a:t>
            </a:r>
            <a:r>
              <a:rPr lang="en-US" dirty="0" smtClean="0"/>
              <a:t>organization’s goals.”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smtClean="0"/>
              <a:t>Rand </a:t>
            </a:r>
            <a:r>
              <a:rPr lang="en-US" b="1" dirty="0" err="1" smtClean="0"/>
              <a:t>Fishkin</a:t>
            </a:r>
            <a:endParaRPr lang="en-US" b="1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randfish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6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75" y="-1478756"/>
            <a:ext cx="13087350" cy="98155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9525" y="-1009652"/>
            <a:ext cx="12811125" cy="80867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0"/>
          <p:cNvSpPr txBox="1">
            <a:spLocks/>
          </p:cNvSpPr>
          <p:nvPr/>
        </p:nvSpPr>
        <p:spPr>
          <a:xfrm>
            <a:off x="728663" y="1808260"/>
            <a:ext cx="10734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rgbClr val="4BB0DE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“How do your goals/objectives support OKRs, rather than growth </a:t>
            </a:r>
            <a:endParaRPr lang="en-US" sz="4000" b="1" dirty="0" smtClean="0">
              <a:solidFill>
                <a:schemeClr val="bg1"/>
              </a:solidFill>
            </a:endParaRPr>
          </a:p>
          <a:p>
            <a:r>
              <a:rPr lang="en-US" sz="4000" b="1" dirty="0" smtClean="0">
                <a:solidFill>
                  <a:schemeClr val="bg1"/>
                </a:solidFill>
              </a:rPr>
              <a:t>of </a:t>
            </a:r>
            <a:r>
              <a:rPr lang="en-US" sz="4000" b="1" dirty="0" smtClean="0">
                <a:solidFill>
                  <a:schemeClr val="bg1"/>
                </a:solidFill>
              </a:rPr>
              <a:t>social networks and email subscribers? Are we increasing margins? The goal is to report </a:t>
            </a:r>
            <a:endParaRPr lang="en-US" sz="4000" b="1" dirty="0" smtClean="0">
              <a:solidFill>
                <a:schemeClr val="bg1"/>
              </a:solidFill>
            </a:endParaRPr>
          </a:p>
          <a:p>
            <a:r>
              <a:rPr lang="en-US" sz="4000" b="1" dirty="0" smtClean="0">
                <a:solidFill>
                  <a:schemeClr val="bg1"/>
                </a:solidFill>
              </a:rPr>
              <a:t>on </a:t>
            </a:r>
            <a:r>
              <a:rPr lang="en-US" sz="4000" b="1" dirty="0" smtClean="0">
                <a:solidFill>
                  <a:schemeClr val="bg1"/>
                </a:solidFill>
              </a:rPr>
              <a:t>revenue generated.”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2761457" y="4472394"/>
            <a:ext cx="6669087" cy="10318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6D6463"/>
                </a:solidFill>
                <a:latin typeface="Gill Sans MT"/>
                <a:ea typeface="+mn-ea"/>
                <a:cs typeface="Gill Sans M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6D6463"/>
                </a:solidFill>
                <a:latin typeface="Gill Sans MT"/>
                <a:ea typeface="+mn-ea"/>
                <a:cs typeface="Gill Sans M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6D6463"/>
                </a:solidFill>
                <a:latin typeface="Gill Sans MT"/>
                <a:ea typeface="+mn-ea"/>
                <a:cs typeface="Gill Sans M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D6463"/>
                </a:solidFill>
                <a:latin typeface="Gill Sans MT"/>
                <a:ea typeface="+mn-ea"/>
                <a:cs typeface="Gill Sans MT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D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-Andrew Davis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@</a:t>
            </a:r>
            <a:r>
              <a:rPr lang="en-US" dirty="0" err="1" smtClean="0">
                <a:solidFill>
                  <a:schemeClr val="bg1"/>
                </a:solidFill>
              </a:rPr>
              <a:t>DrewDavisHere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336851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28663" y="2122585"/>
            <a:ext cx="10734675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“How do your goals/objectives support OKRs, rather than growth of social networks and email subscribers? Are we increasing margins? The goal is to report on revenue generated.”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61457" y="4298218"/>
            <a:ext cx="6669087" cy="1031875"/>
          </a:xfrm>
        </p:spPr>
        <p:txBody>
          <a:bodyPr/>
          <a:lstStyle/>
          <a:p>
            <a:r>
              <a:rPr lang="en-US" b="1" dirty="0" smtClean="0"/>
              <a:t>Andrew Davis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DrewDavisHere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3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139244"/>
              </p:ext>
            </p:extLst>
          </p:nvPr>
        </p:nvGraphicFramePr>
        <p:xfrm>
          <a:off x="1038225" y="1836738"/>
          <a:ext cx="10115550" cy="379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Align Org’s Top Priorities to Content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850385"/>
              </p:ext>
            </p:extLst>
          </p:nvPr>
        </p:nvGraphicFramePr>
        <p:xfrm>
          <a:off x="4330700" y="2198911"/>
          <a:ext cx="3530600" cy="307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169854534"/>
              </p:ext>
            </p:extLst>
          </p:nvPr>
        </p:nvGraphicFramePr>
        <p:xfrm>
          <a:off x="8118475" y="2198911"/>
          <a:ext cx="3529013" cy="307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2200225027"/>
              </p:ext>
            </p:extLst>
          </p:nvPr>
        </p:nvGraphicFramePr>
        <p:xfrm>
          <a:off x="544513" y="2198911"/>
          <a:ext cx="3529012" cy="307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63099"/>
            <a:ext cx="10515600" cy="1325563"/>
          </a:xfrm>
        </p:spPr>
        <p:txBody>
          <a:bodyPr/>
          <a:lstStyle/>
          <a:p>
            <a:r>
              <a:rPr lang="en-US" dirty="0" smtClean="0"/>
              <a:t>How you communicate goals matters...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73525" y="5829300"/>
            <a:ext cx="804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595150"/>
                </a:solidFill>
                <a:latin typeface="Gill Sans MT" panose="020B0502020104020203" pitchFamily="34" charset="0"/>
              </a:rPr>
              <a:t>Source: </a:t>
            </a:r>
            <a:r>
              <a:rPr lang="en-US" sz="1400" u="sng" dirty="0">
                <a:latin typeface="Gill Sans MT" panose="020B0502020104020203" pitchFamily="34" charset="0"/>
                <a:hlinkClick r:id="rId6"/>
              </a:rPr>
              <a:t>www.dominican.edu/dominicannews/study-highlights-strategies-for-achieving-goals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</a:p>
          <a:p>
            <a:pPr algn="r"/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2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7723"/>
            <a:ext cx="12382500" cy="8255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6336851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3968"/>
            <a:ext cx="12192000" cy="81319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DIGITAL GOVERNANCE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6336851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2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015624"/>
            <a:ext cx="4565650" cy="4120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Decision-Making Primer</a:t>
            </a:r>
          </a:p>
          <a:p>
            <a:pPr lvl="1"/>
            <a:r>
              <a:rPr lang="en-US" dirty="0" smtClean="0">
                <a:solidFill>
                  <a:srgbClr val="4BB0DE"/>
                </a:solidFill>
              </a:rPr>
              <a:t>R</a:t>
            </a:r>
            <a:r>
              <a:rPr lang="en-US" dirty="0" smtClean="0"/>
              <a:t>ECOMMEND</a:t>
            </a:r>
          </a:p>
          <a:p>
            <a:pPr lvl="1"/>
            <a:r>
              <a:rPr lang="en-US" dirty="0" smtClean="0">
                <a:solidFill>
                  <a:srgbClr val="4BB0DE"/>
                </a:solidFill>
              </a:rPr>
              <a:t>A</a:t>
            </a:r>
            <a:r>
              <a:rPr lang="en-US" dirty="0" smtClean="0"/>
              <a:t>GREE</a:t>
            </a:r>
          </a:p>
          <a:p>
            <a:pPr lvl="1"/>
            <a:r>
              <a:rPr lang="en-US" dirty="0" smtClean="0">
                <a:solidFill>
                  <a:srgbClr val="4BB0DE"/>
                </a:solidFill>
              </a:rPr>
              <a:t>I</a:t>
            </a:r>
            <a:r>
              <a:rPr lang="en-US" dirty="0" smtClean="0"/>
              <a:t>NPUT</a:t>
            </a:r>
          </a:p>
          <a:p>
            <a:pPr lvl="1"/>
            <a:r>
              <a:rPr lang="en-US" dirty="0" smtClean="0">
                <a:solidFill>
                  <a:srgbClr val="4BB0DE"/>
                </a:solidFill>
              </a:rPr>
              <a:t>D</a:t>
            </a:r>
            <a:r>
              <a:rPr lang="en-US" dirty="0" smtClean="0"/>
              <a:t>ECIDE</a:t>
            </a:r>
          </a:p>
          <a:p>
            <a:pPr lvl="1"/>
            <a:r>
              <a:rPr lang="en-US" dirty="0" smtClean="0">
                <a:solidFill>
                  <a:srgbClr val="4BB0DE"/>
                </a:solidFill>
              </a:rPr>
              <a:t>P</a:t>
            </a:r>
            <a:r>
              <a:rPr lang="en-US" dirty="0" smtClean="0"/>
              <a:t>ERFORM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73525" y="5829300"/>
            <a:ext cx="804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595150"/>
                </a:solidFill>
                <a:latin typeface="Gill Sans MT" panose="020B0502020104020203" pitchFamily="34" charset="0"/>
              </a:rPr>
              <a:t>Source: </a:t>
            </a:r>
            <a:r>
              <a:rPr lang="en-US" sz="1400" dirty="0">
                <a:latin typeface="Gill Sans MT" panose="020B0502020104020203" pitchFamily="34" charset="0"/>
                <a:hlinkClick r:id="rId4"/>
              </a:rPr>
              <a:t>https://</a:t>
            </a:r>
            <a:r>
              <a:rPr lang="en-US" sz="1400" dirty="0" smtClean="0">
                <a:latin typeface="Gill Sans MT" panose="020B0502020104020203" pitchFamily="34" charset="0"/>
                <a:hlinkClick r:id="rId4"/>
              </a:rPr>
              <a:t>hbr.org/2006/01/who-has-the-d-how-clear-decision-roles-enhance-organizational-performance</a:t>
            </a:r>
            <a:r>
              <a:rPr lang="en-US" sz="1400" dirty="0" smtClean="0">
                <a:latin typeface="Gill Sans MT" panose="020B0502020104020203" pitchFamily="34" charset="0"/>
              </a:rPr>
              <a:t> </a:t>
            </a:r>
            <a:endParaRPr lang="en-US" sz="1400" dirty="0">
              <a:latin typeface="Gill Sans MT" panose="020B0502020104020203" pitchFamily="34" charset="0"/>
            </a:endParaRPr>
          </a:p>
          <a:p>
            <a:pPr algn="r"/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1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32" y="0"/>
            <a:ext cx="9468936" cy="71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2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5"/>
            <a:ext cx="12192000" cy="6963530"/>
          </a:xfrm>
        </p:spPr>
      </p:pic>
    </p:spTree>
    <p:extLst>
      <p:ext uri="{BB962C8B-B14F-4D97-AF65-F5344CB8AC3E}">
        <p14:creationId xmlns:p14="http://schemas.microsoft.com/office/powerpoint/2010/main" val="22350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rgbClr val="C34A2C"/>
                </a:solidFill>
              </a:rPr>
              <a:t>C</a:t>
            </a:r>
            <a:r>
              <a:rPr lang="en-US" sz="6000" dirty="0" smtClean="0"/>
              <a:t>reate 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C34A2C"/>
                </a:solidFill>
              </a:rPr>
              <a:t>O</a:t>
            </a:r>
            <a:r>
              <a:rPr lang="en-US" sz="6000" dirty="0" smtClean="0"/>
              <a:t>nce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C34A2C"/>
                </a:solidFill>
              </a:rPr>
              <a:t>P</a:t>
            </a:r>
            <a:r>
              <a:rPr lang="en-US" sz="6000" dirty="0" smtClean="0"/>
              <a:t>ublish 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C34A2C"/>
                </a:solidFill>
              </a:rPr>
              <a:t>E</a:t>
            </a:r>
            <a:r>
              <a:rPr lang="en-US" sz="6000" dirty="0" smtClean="0"/>
              <a:t>verywhere</a:t>
            </a:r>
            <a:endParaRPr lang="en-US" sz="6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Audit &amp; Repurpose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Start with the end in </a:t>
            </a:r>
            <a:r>
              <a:rPr lang="en-US" dirty="0" smtClean="0"/>
              <a:t>mind.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6064701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595150"/>
                </a:solidFill>
              </a:rPr>
              <a:t>SETH GODIN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595150"/>
                </a:solidFill>
              </a:rPr>
              <a:t>@</a:t>
            </a:r>
            <a:r>
              <a:rPr lang="en-US" dirty="0" err="1" smtClean="0">
                <a:solidFill>
                  <a:srgbClr val="595150"/>
                </a:solidFill>
              </a:rPr>
              <a:t>ThisIsSethsBlog</a:t>
            </a:r>
            <a:endParaRPr lang="en-US" dirty="0">
              <a:solidFill>
                <a:srgbClr val="59515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“inch by inch, each justifiable (or justified) moment adds up to become </a:t>
            </a:r>
            <a:br>
              <a:rPr lang="en-US" sz="3200" b="1" dirty="0" smtClean="0"/>
            </a:br>
            <a:r>
              <a:rPr lang="en-US" sz="3200" b="1" dirty="0" smtClean="0"/>
              <a:t>a brand, </a:t>
            </a:r>
            <a:br>
              <a:rPr lang="en-US" sz="3200" b="1" dirty="0" smtClean="0"/>
            </a:br>
            <a:r>
              <a:rPr lang="en-US" sz="3200" b="1" dirty="0" smtClean="0"/>
              <a:t>a reputation, </a:t>
            </a:r>
            <a:br>
              <a:rPr lang="en-US" sz="3200" b="1" dirty="0" smtClean="0"/>
            </a:br>
            <a:r>
              <a:rPr lang="en-US" sz="3200" b="1" dirty="0" smtClean="0"/>
              <a:t>a life.”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6172200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Template: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http://bit.ly/contentstrategytemplate</a:t>
            </a:r>
          </a:p>
        </p:txBody>
      </p:sp>
    </p:spTree>
    <p:extLst>
      <p:ext uri="{BB962C8B-B14F-4D97-AF65-F5344CB8AC3E}">
        <p14:creationId xmlns:p14="http://schemas.microsoft.com/office/powerpoint/2010/main" val="242785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" y="6075587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31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cap="none" dirty="0" smtClean="0"/>
              <a:t>SARAH DAVELAAR</a:t>
            </a:r>
            <a:br>
              <a:rPr lang="en-US" sz="3600" cap="none" dirty="0" smtClean="0"/>
            </a:br>
            <a:r>
              <a:rPr lang="en-US" sz="2000" cap="none" dirty="0" smtClean="0"/>
              <a:t>Digital Health Content Strategist</a:t>
            </a:r>
            <a:br>
              <a:rPr lang="en-US" sz="2000" cap="none" dirty="0" smtClean="0"/>
            </a:br>
            <a:r>
              <a:rPr lang="en-US" sz="2000" cap="none" dirty="0" smtClean="0"/>
              <a:t>The Signal Center For Health Innovation</a:t>
            </a:r>
            <a:br>
              <a:rPr lang="en-US" sz="2000" cap="none" dirty="0" smtClean="0"/>
            </a:br>
            <a:r>
              <a:rPr lang="en-US" sz="2000" cap="none" dirty="0" smtClean="0"/>
              <a:t>University Of Iowa Health Ventures</a:t>
            </a:r>
            <a:endParaRPr lang="en-US" sz="1800" cap="non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3556000"/>
            <a:ext cx="9144000" cy="22733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sdavelaar@uihealthsystem.org</a:t>
            </a:r>
          </a:p>
          <a:p>
            <a:pPr algn="l"/>
            <a:r>
              <a:rPr lang="en-US" dirty="0" smtClean="0"/>
              <a:t>www.linkedin.com/in/Sarah</a:t>
            </a:r>
            <a:r>
              <a:rPr lang="en-US" dirty="0" smtClean="0"/>
              <a:t>Davelaar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@</a:t>
            </a:r>
            <a:r>
              <a:rPr lang="en-US" dirty="0" err="1" smtClean="0"/>
              <a:t>SarahDavelaar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www.TheSignalCenter.com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</a:p>
          <a:p>
            <a:r>
              <a:rPr lang="en-US" dirty="0" smtClean="0"/>
              <a:t>Why does it matter?</a:t>
            </a:r>
          </a:p>
          <a:p>
            <a:r>
              <a:rPr lang="en-US" dirty="0" smtClean="0"/>
              <a:t>How to document it?</a:t>
            </a:r>
            <a:endParaRPr lang="en-US" dirty="0" smtClean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335855" y="2195878"/>
            <a:ext cx="5416572" cy="175699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Content strategy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48522" y="2389285"/>
            <a:ext cx="9094956" cy="1325563"/>
          </a:xfrm>
        </p:spPr>
        <p:txBody>
          <a:bodyPr/>
          <a:lstStyle/>
          <a:p>
            <a:r>
              <a:rPr lang="en-US" dirty="0" smtClean="0"/>
              <a:t>Content is king.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61457" y="3850543"/>
            <a:ext cx="6669087" cy="1031875"/>
          </a:xfrm>
        </p:spPr>
        <p:txBody>
          <a:bodyPr/>
          <a:lstStyle/>
          <a:p>
            <a:r>
              <a:rPr lang="en-US" b="1" dirty="0" smtClean="0"/>
              <a:t>Bill Gates</a:t>
            </a:r>
          </a:p>
          <a:p>
            <a:r>
              <a:rPr lang="en-US" dirty="0" smtClean="0"/>
              <a:t>January 3, 1996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6925" y="5829300"/>
            <a:ext cx="10048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595150"/>
                </a:solidFill>
                <a:latin typeface="Gill Sans MT" panose="020B0502020104020203" pitchFamily="34" charset="0"/>
              </a:rPr>
              <a:t>Source: </a:t>
            </a:r>
            <a:r>
              <a:rPr lang="en-US" sz="1400" dirty="0">
                <a:latin typeface="Gill Sans MT" panose="020B0502020104020203" pitchFamily="34" charset="0"/>
                <a:hlinkClick r:id="rId3"/>
              </a:rPr>
              <a:t>http://web.archive.org/web/20010126005200/http:/</a:t>
            </a:r>
            <a:r>
              <a:rPr lang="en-US" sz="1400" dirty="0" smtClean="0">
                <a:latin typeface="Gill Sans MT" panose="020B0502020104020203" pitchFamily="34" charset="0"/>
                <a:hlinkClick r:id="rId3"/>
              </a:rPr>
              <a:t>www.microsoft.com/billgates/columns/1996essay/essay960103.asp</a:t>
            </a:r>
            <a:r>
              <a:rPr lang="en-US" sz="1400" dirty="0" smtClean="0">
                <a:latin typeface="Gill Sans MT" panose="020B0502020104020203" pitchFamily="34" charset="0"/>
              </a:rPr>
              <a:t> </a:t>
            </a:r>
            <a:endParaRPr lang="en-US" sz="1400" dirty="0">
              <a:latin typeface="Gill Sans MT" panose="020B0502020104020203" pitchFamily="34" charset="0"/>
            </a:endParaRPr>
          </a:p>
          <a:p>
            <a:pPr algn="r"/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7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587829" y="741724"/>
            <a:ext cx="5301342" cy="56373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D6463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endParaRPr lang="en-US" sz="4900" dirty="0" smtClean="0">
              <a:solidFill>
                <a:schemeClr val="bg1"/>
              </a:solidFill>
            </a:endParaRPr>
          </a:p>
          <a:p>
            <a:r>
              <a:rPr lang="en-US" sz="4900" dirty="0" smtClean="0">
                <a:solidFill>
                  <a:schemeClr val="bg1"/>
                </a:solidFill>
              </a:rPr>
              <a:t>“</a:t>
            </a:r>
            <a:r>
              <a:rPr lang="en-US" sz="4900" dirty="0">
                <a:solidFill>
                  <a:schemeClr val="bg1"/>
                </a:solidFill>
              </a:rPr>
              <a:t>Opportunities are remarkable, and many companies are laying plans to create content for the Internet</a:t>
            </a:r>
            <a:r>
              <a:rPr lang="en-US" sz="4900" dirty="0" smtClean="0">
                <a:solidFill>
                  <a:schemeClr val="bg1"/>
                </a:solidFill>
              </a:rPr>
              <a:t>.”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-Bill Gates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3000"/>
            <a:ext cx="12277725" cy="92082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42875" y="-1009651"/>
            <a:ext cx="12811125" cy="80867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6000" dirty="0" smtClean="0">
                <a:solidFill>
                  <a:schemeClr val="bg1"/>
                </a:solidFill>
              </a:rPr>
              <a:t>It’s </a:t>
            </a:r>
            <a:r>
              <a:rPr lang="en-US" sz="6000" dirty="0" smtClean="0">
                <a:solidFill>
                  <a:schemeClr val="bg1"/>
                </a:solidFill>
              </a:rPr>
              <a:t>Crowded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57876" y="728366"/>
            <a:ext cx="5495924" cy="46946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Today*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3,154,096+ blog posts written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429,302,744+ tweets sent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3,467,150,000+ Google searches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6925" y="6310994"/>
            <a:ext cx="10048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*Source</a:t>
            </a:r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: </a:t>
            </a:r>
            <a:r>
              <a:rPr lang="en-U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www.worldometers.info – data taken at 3:45 p.m. on March 28, 2017</a:t>
            </a:r>
            <a:endParaRPr lang="en-US" sz="1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r"/>
            <a:endParaRPr lang="en-US" sz="1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310994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7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48522" y="2389285"/>
            <a:ext cx="9094956" cy="1325563"/>
          </a:xfrm>
        </p:spPr>
        <p:txBody>
          <a:bodyPr/>
          <a:lstStyle/>
          <a:p>
            <a:r>
              <a:rPr lang="en-US" dirty="0" smtClean="0"/>
              <a:t>ACTIVITY ≠ PRODUCTIVITY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61457" y="3850543"/>
            <a:ext cx="6669087" cy="1031875"/>
          </a:xfrm>
        </p:spPr>
        <p:txBody>
          <a:bodyPr/>
          <a:lstStyle/>
          <a:p>
            <a:r>
              <a:rPr lang="en-US" dirty="0" smtClean="0"/>
              <a:t>ASK: What is winning in this </a:t>
            </a:r>
            <a:r>
              <a:rPr lang="en-US" dirty="0" smtClean="0"/>
              <a:t>equation?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162675"/>
            <a:ext cx="663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@</a:t>
            </a:r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SarahDavelaar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| #HITMC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9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C - Monochro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SC -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SC -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SC -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SC - Te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SC - 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42606</TotalTime>
  <Words>717</Words>
  <Application>Microsoft Office PowerPoint</Application>
  <PresentationFormat>Custom</PresentationFormat>
  <Paragraphs>155</Paragraphs>
  <Slides>35</Slides>
  <Notes>30</Notes>
  <HiddenSlides>2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TSC - Monochrome</vt:lpstr>
      <vt:lpstr>TSC - Standard</vt:lpstr>
      <vt:lpstr>TSC - White</vt:lpstr>
      <vt:lpstr>TSC - Blue</vt:lpstr>
      <vt:lpstr>TSC - Teal</vt:lpstr>
      <vt:lpstr>TSC - Orange</vt:lpstr>
      <vt:lpstr>Content marketing? Let’s Talk content Strategy, First</vt:lpstr>
      <vt:lpstr>About Sarah </vt:lpstr>
      <vt:lpstr>PowerPoint Presentation</vt:lpstr>
      <vt:lpstr>Content strategy</vt:lpstr>
      <vt:lpstr>Content is king.</vt:lpstr>
      <vt:lpstr>PowerPoint Presentation</vt:lpstr>
      <vt:lpstr>PowerPoint Presentation</vt:lpstr>
      <vt:lpstr>PowerPoint Presentation</vt:lpstr>
      <vt:lpstr>ACTIVITY ≠ PRODUCTIVITY</vt:lpstr>
      <vt:lpstr>PowerPoint Presentation</vt:lpstr>
      <vt:lpstr>PowerPoint Presentation</vt:lpstr>
      <vt:lpstr>Those with a documented content marketing strategy:</vt:lpstr>
      <vt:lpstr>75% of the most effective teams document their strategy</vt:lpstr>
      <vt:lpstr>PowerPoint Presentation</vt:lpstr>
      <vt:lpstr>LACK OF STRATEGY = NO IMPACT</vt:lpstr>
      <vt:lpstr>So, what exactly is content strategy?</vt:lpstr>
      <vt:lpstr>Content strategy guides planning for the creation, delivery, and governance of useful, usable content. </vt:lpstr>
      <vt:lpstr>At it’s best, content strategy defines:</vt:lpstr>
      <vt:lpstr>“Give me 6 hours to chop down a tree and I will spend  the first four sharpening the axe.” </vt:lpstr>
      <vt:lpstr>What makes content successful?</vt:lpstr>
      <vt:lpstr>“Our job is not to ‘make  great content.’ Our job is to  make content that accomplishes  our organization’s goals.”</vt:lpstr>
      <vt:lpstr>PowerPoint Presentation</vt:lpstr>
      <vt:lpstr>“How do your goals/objectives support OKRs, rather than growth of social networks and email subscribers? Are we increasing margins? The goal is to report on revenue generated.”</vt:lpstr>
      <vt:lpstr>Align Org’s Top Priorities to Content</vt:lpstr>
      <vt:lpstr>How you communicate goals matters...</vt:lpstr>
      <vt:lpstr>PowerPoint Presentation</vt:lpstr>
      <vt:lpstr>DIGITAL GOVERNANCE</vt:lpstr>
      <vt:lpstr>PowerPoint Presentation</vt:lpstr>
      <vt:lpstr>PowerPoint Presentation</vt:lpstr>
      <vt:lpstr>Audit &amp; Repurpose</vt:lpstr>
      <vt:lpstr>Start with the end in mind.</vt:lpstr>
      <vt:lpstr>“inch by inch, each justifiable (or justified) moment adds up to become  a brand,  a reputation,  a life.”</vt:lpstr>
      <vt:lpstr>Template: </vt:lpstr>
      <vt:lpstr>Questions?</vt:lpstr>
      <vt:lpstr>SARAH DAVELAAR Digital Health Content Strategist The Signal Center For Health Innovation University Of Iowa Health Ventures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eHealth + eNovation Center</dc:title>
  <dc:creator>Microsoft Office User</dc:creator>
  <cp:lastModifiedBy>Davelaar, Sarah</cp:lastModifiedBy>
  <cp:revision>290</cp:revision>
  <dcterms:created xsi:type="dcterms:W3CDTF">2016-05-05T21:12:27Z</dcterms:created>
  <dcterms:modified xsi:type="dcterms:W3CDTF">2017-03-30T02:57:56Z</dcterms:modified>
</cp:coreProperties>
</file>